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6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7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6" r:id="rId3"/>
    <p:sldMasterId id="2147483689" r:id="rId4"/>
    <p:sldMasterId id="2147483702" r:id="rId5"/>
    <p:sldMasterId id="2147483706" r:id="rId6"/>
    <p:sldMasterId id="2147483710" r:id="rId7"/>
    <p:sldMasterId id="2147483714" r:id="rId8"/>
  </p:sldMasterIdLst>
  <p:notesMasterIdLst>
    <p:notesMasterId r:id="rId87"/>
  </p:notesMasterIdLst>
  <p:sldIdLst>
    <p:sldId id="256" r:id="rId9"/>
    <p:sldId id="257" r:id="rId10"/>
    <p:sldId id="258" r:id="rId11"/>
    <p:sldId id="259" r:id="rId12"/>
    <p:sldId id="260" r:id="rId13"/>
    <p:sldId id="387" r:id="rId14"/>
    <p:sldId id="388" r:id="rId15"/>
    <p:sldId id="389" r:id="rId16"/>
    <p:sldId id="390" r:id="rId17"/>
    <p:sldId id="391" r:id="rId18"/>
    <p:sldId id="392" r:id="rId19"/>
    <p:sldId id="393" r:id="rId20"/>
    <p:sldId id="394" r:id="rId21"/>
    <p:sldId id="395" r:id="rId22"/>
    <p:sldId id="396" r:id="rId23"/>
    <p:sldId id="397" r:id="rId24"/>
    <p:sldId id="398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274" r:id="rId37"/>
    <p:sldId id="275" r:id="rId38"/>
    <p:sldId id="276" r:id="rId39"/>
    <p:sldId id="277" r:id="rId40"/>
    <p:sldId id="278" r:id="rId41"/>
    <p:sldId id="280" r:id="rId42"/>
    <p:sldId id="282" r:id="rId43"/>
    <p:sldId id="283" r:id="rId44"/>
    <p:sldId id="343" r:id="rId45"/>
    <p:sldId id="344" r:id="rId46"/>
    <p:sldId id="345" r:id="rId47"/>
    <p:sldId id="346" r:id="rId48"/>
    <p:sldId id="347" r:id="rId49"/>
    <p:sldId id="348" r:id="rId50"/>
    <p:sldId id="349" r:id="rId51"/>
    <p:sldId id="350" r:id="rId52"/>
    <p:sldId id="351" r:id="rId53"/>
    <p:sldId id="306" r:id="rId54"/>
    <p:sldId id="353" r:id="rId55"/>
    <p:sldId id="354" r:id="rId56"/>
    <p:sldId id="355" r:id="rId57"/>
    <p:sldId id="356" r:id="rId58"/>
    <p:sldId id="357" r:id="rId59"/>
    <p:sldId id="358" r:id="rId60"/>
    <p:sldId id="361" r:id="rId61"/>
    <p:sldId id="362" r:id="rId62"/>
    <p:sldId id="363" r:id="rId63"/>
    <p:sldId id="364" r:id="rId64"/>
    <p:sldId id="365" r:id="rId65"/>
    <p:sldId id="366" r:id="rId66"/>
    <p:sldId id="367" r:id="rId67"/>
    <p:sldId id="369" r:id="rId68"/>
    <p:sldId id="370" r:id="rId69"/>
    <p:sldId id="371" r:id="rId70"/>
    <p:sldId id="372" r:id="rId71"/>
    <p:sldId id="373" r:id="rId72"/>
    <p:sldId id="374" r:id="rId73"/>
    <p:sldId id="375" r:id="rId74"/>
    <p:sldId id="376" r:id="rId75"/>
    <p:sldId id="377" r:id="rId76"/>
    <p:sldId id="378" r:id="rId77"/>
    <p:sldId id="379" r:id="rId78"/>
    <p:sldId id="380" r:id="rId79"/>
    <p:sldId id="381" r:id="rId80"/>
    <p:sldId id="382" r:id="rId81"/>
    <p:sldId id="383" r:id="rId82"/>
    <p:sldId id="384" r:id="rId83"/>
    <p:sldId id="385" r:id="rId84"/>
    <p:sldId id="386" r:id="rId85"/>
    <p:sldId id="352" r:id="rId86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41"/>
    <p:restoredTop sz="94823"/>
  </p:normalViewPr>
  <p:slideViewPr>
    <p:cSldViewPr snapToGrid="0" snapToObjects="1">
      <p:cViewPr varScale="1">
        <p:scale>
          <a:sx n="120" d="100"/>
          <a:sy n="120" d="100"/>
        </p:scale>
        <p:origin x="1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<Relationship Id="rId53" Type="http://schemas.openxmlformats.org/officeDocument/2006/relationships/slide" Target="slides/slide45.xml"/><Relationship Id="rId54" Type="http://schemas.openxmlformats.org/officeDocument/2006/relationships/slide" Target="slides/slide46.xml"/><Relationship Id="rId55" Type="http://schemas.openxmlformats.org/officeDocument/2006/relationships/slide" Target="slides/slide47.xml"/><Relationship Id="rId56" Type="http://schemas.openxmlformats.org/officeDocument/2006/relationships/slide" Target="slides/slide48.xml"/><Relationship Id="rId57" Type="http://schemas.openxmlformats.org/officeDocument/2006/relationships/slide" Target="slides/slide49.xml"/><Relationship Id="rId58" Type="http://schemas.openxmlformats.org/officeDocument/2006/relationships/slide" Target="slides/slide50.xml"/><Relationship Id="rId59" Type="http://schemas.openxmlformats.org/officeDocument/2006/relationships/slide" Target="slides/slide51.xml"/><Relationship Id="rId70" Type="http://schemas.openxmlformats.org/officeDocument/2006/relationships/slide" Target="slides/slide62.xml"/><Relationship Id="rId71" Type="http://schemas.openxmlformats.org/officeDocument/2006/relationships/slide" Target="slides/slide63.xml"/><Relationship Id="rId72" Type="http://schemas.openxmlformats.org/officeDocument/2006/relationships/slide" Target="slides/slide64.xml"/><Relationship Id="rId73" Type="http://schemas.openxmlformats.org/officeDocument/2006/relationships/slide" Target="slides/slide65.xml"/><Relationship Id="rId74" Type="http://schemas.openxmlformats.org/officeDocument/2006/relationships/slide" Target="slides/slide66.xml"/><Relationship Id="rId75" Type="http://schemas.openxmlformats.org/officeDocument/2006/relationships/slide" Target="slides/slide67.xml"/><Relationship Id="rId76" Type="http://schemas.openxmlformats.org/officeDocument/2006/relationships/slide" Target="slides/slide68.xml"/><Relationship Id="rId77" Type="http://schemas.openxmlformats.org/officeDocument/2006/relationships/slide" Target="slides/slide69.xml"/><Relationship Id="rId78" Type="http://schemas.openxmlformats.org/officeDocument/2006/relationships/slide" Target="slides/slide70.xml"/><Relationship Id="rId79" Type="http://schemas.openxmlformats.org/officeDocument/2006/relationships/slide" Target="slides/slide71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60" Type="http://schemas.openxmlformats.org/officeDocument/2006/relationships/slide" Target="slides/slide52.xml"/><Relationship Id="rId61" Type="http://schemas.openxmlformats.org/officeDocument/2006/relationships/slide" Target="slides/slide53.xml"/><Relationship Id="rId62" Type="http://schemas.openxmlformats.org/officeDocument/2006/relationships/slide" Target="slides/slide54.xml"/><Relationship Id="rId63" Type="http://schemas.openxmlformats.org/officeDocument/2006/relationships/slide" Target="slides/slide55.xml"/><Relationship Id="rId64" Type="http://schemas.openxmlformats.org/officeDocument/2006/relationships/slide" Target="slides/slide56.xml"/><Relationship Id="rId65" Type="http://schemas.openxmlformats.org/officeDocument/2006/relationships/slide" Target="slides/slide57.xml"/><Relationship Id="rId66" Type="http://schemas.openxmlformats.org/officeDocument/2006/relationships/slide" Target="slides/slide58.xml"/><Relationship Id="rId67" Type="http://schemas.openxmlformats.org/officeDocument/2006/relationships/slide" Target="slides/slide59.xml"/><Relationship Id="rId68" Type="http://schemas.openxmlformats.org/officeDocument/2006/relationships/slide" Target="slides/slide60.xml"/><Relationship Id="rId69" Type="http://schemas.openxmlformats.org/officeDocument/2006/relationships/slide" Target="slides/slide61.xml"/><Relationship Id="rId80" Type="http://schemas.openxmlformats.org/officeDocument/2006/relationships/slide" Target="slides/slide72.xml"/><Relationship Id="rId81" Type="http://schemas.openxmlformats.org/officeDocument/2006/relationships/slide" Target="slides/slide73.xml"/><Relationship Id="rId82" Type="http://schemas.openxmlformats.org/officeDocument/2006/relationships/slide" Target="slides/slide74.xml"/><Relationship Id="rId83" Type="http://schemas.openxmlformats.org/officeDocument/2006/relationships/slide" Target="slides/slide75.xml"/><Relationship Id="rId84" Type="http://schemas.openxmlformats.org/officeDocument/2006/relationships/slide" Target="slides/slide76.xml"/><Relationship Id="rId85" Type="http://schemas.openxmlformats.org/officeDocument/2006/relationships/slide" Target="slides/slide77.xml"/><Relationship Id="rId86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 panose="02080604020202020204" charset="0"/>
              </a:rPr>
              <a:t>Click to edit the notes format</a:t>
            </a:r>
          </a:p>
        </p:txBody>
      </p:sp>
      <p:sp>
        <p:nvSpPr>
          <p:cNvPr id="12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</a:p>
        </p:txBody>
      </p:sp>
      <p:sp>
        <p:nvSpPr>
          <p:cNvPr id="122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</a:p>
        </p:txBody>
      </p:sp>
      <p:sp>
        <p:nvSpPr>
          <p:cNvPr id="123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</a:p>
        </p:txBody>
      </p:sp>
      <p:sp>
        <p:nvSpPr>
          <p:cNvPr id="124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828B689E-36DB-4FFE-AE09-3B9B35474164}" type="slidenum">
              <a:rPr lang="en-US" sz="1400">
                <a:latin typeface="Times New Roman"/>
              </a:rPr>
              <a:t>‹#›</a:t>
            </a:fld>
            <a:endParaRPr lang="en-US" sz="1400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2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7EFD9C0-4707-419B-B74B-D48DC1F761E2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2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1F45C2C-EC1D-4DEB-AE40-DA2AA9063F1A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7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928C7F7B-6302-4E5E-839E-3DF3CB84D45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46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3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B365C84-A794-465F-A8D7-E001AF6F8AE6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3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0D2B2686-059A-4BF0-8479-A0267EBB724C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3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095F2394-8254-4536-A53B-623C251EA79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72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73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76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77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7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928C7F7B-6302-4E5E-839E-3DF3CB84D45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78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9" name="Picture 38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0" name="Picture 39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304920" y="0"/>
            <a:ext cx="5470200" cy="3030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8" name="Picture 77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9" name="Picture 78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/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80604020202020204" charset="0"/>
              <a:ea typeface="Roboto"/>
              <a:cs typeface="Arial" panose="0208060402020202020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80604020202020204" charset="0"/>
                <a:cs typeface="Arial" panose="0208060402020202020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304920" y="0"/>
            <a:ext cx="5470200" cy="3030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18" name="Picture 117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9" name="Picture 118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304920" y="0"/>
            <a:ext cx="5470200" cy="3030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18" name="Picture 117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9" name="Picture 118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7" name="Title 1"/>
          <p:cNvSpPr txBox="1"/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80604020202020204" charset="0"/>
              <a:ea typeface="Roboto"/>
              <a:cs typeface="Arial" panose="0208060402020202020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/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80604020202020204" charset="0"/>
              <a:ea typeface="Roboto"/>
              <a:cs typeface="Arial" panose="0208060402020202020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80604020202020204" charset="0"/>
                <a:cs typeface="Arial" panose="0208060402020202020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7" name="Title 1"/>
          <p:cNvSpPr txBox="1"/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80604020202020204" charset="0"/>
              <a:ea typeface="Roboto"/>
              <a:cs typeface="Arial" panose="0208060402020202020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/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80604020202020204" charset="0"/>
              <a:ea typeface="Roboto"/>
              <a:cs typeface="Arial" panose="0208060402020202020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80604020202020204" charset="0"/>
                <a:cs typeface="Arial" panose="0208060402020202020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7" name="Title 1"/>
          <p:cNvSpPr txBox="1"/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80604020202020204" charset="0"/>
              <a:ea typeface="Roboto"/>
              <a:cs typeface="Arial" panose="0208060402020202020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/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80604020202020204" charset="0"/>
              <a:ea typeface="Roboto"/>
              <a:cs typeface="Arial" panose="0208060402020202020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80604020202020204" charset="0"/>
                <a:cs typeface="Arial" panose="0208060402020202020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304920" y="0"/>
            <a:ext cx="5470200" cy="3030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7" name="Title 1"/>
          <p:cNvSpPr txBox="1"/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80604020202020204" charset="0"/>
              <a:ea typeface="Roboto"/>
              <a:cs typeface="Arial" panose="0208060402020202020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/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80604020202020204" charset="0"/>
              <a:ea typeface="Roboto"/>
              <a:cs typeface="Arial" panose="0208060402020202020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80604020202020204" charset="0"/>
                <a:cs typeface="Arial" panose="0208060402020202020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6.xml"/><Relationship Id="rId15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8.xml"/><Relationship Id="rId13" Type="http://schemas.openxmlformats.org/officeDocument/2006/relationships/theme" Target="../theme/theme3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0.xml"/><Relationship Id="rId13" Type="http://schemas.openxmlformats.org/officeDocument/2006/relationships/theme" Target="../theme/theme4.xml"/><Relationship Id="rId1" Type="http://schemas.openxmlformats.org/officeDocument/2006/relationships/slideLayout" Target="../slideLayouts/slideLayout39.xml"/><Relationship Id="rId2" Type="http://schemas.openxmlformats.org/officeDocument/2006/relationships/slideLayout" Target="../slideLayouts/slideLayout40.xml"/><Relationship Id="rId3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6.xml"/><Relationship Id="rId9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4" Type="http://schemas.openxmlformats.org/officeDocument/2006/relationships/theme" Target="../theme/theme5.xml"/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4" Type="http://schemas.openxmlformats.org/officeDocument/2006/relationships/theme" Target="../theme/theme6.xml"/><Relationship Id="rId1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5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4" Type="http://schemas.openxmlformats.org/officeDocument/2006/relationships/theme" Target="../theme/theme7.xml"/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4" Type="http://schemas.openxmlformats.org/officeDocument/2006/relationships/theme" Target="../theme/theme8.xml"/><Relationship Id="rId1" Type="http://schemas.openxmlformats.org/officeDocument/2006/relationships/slideLayout" Target="../slideLayouts/slideLayout60.xml"/><Relationship Id="rId2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CustomShape 2"/>
          <p:cNvSpPr/>
          <p:nvPr/>
        </p:nvSpPr>
        <p:spPr>
          <a:xfrm>
            <a:off x="426960" y="3737520"/>
            <a:ext cx="6335640" cy="3384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426960" y="3962520"/>
            <a:ext cx="3535200" cy="45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ctr"/>
          <a:lstStyle/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The Coding Bootcamp |</a:t>
            </a:r>
          </a:p>
        </p:txBody>
      </p:sp>
      <p:sp>
        <p:nvSpPr>
          <p:cNvPr id="3" name="CustomShape 4"/>
          <p:cNvSpPr/>
          <p:nvPr/>
        </p:nvSpPr>
        <p:spPr>
          <a:xfrm>
            <a:off x="6247440" y="6540120"/>
            <a:ext cx="278712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</a:rPr>
              <a:t>© </a:t>
            </a: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2016 | Coding Boot Camp - All Rights Reserved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strike="noStrike">
                <a:solidFill>
                  <a:srgbClr val="FFFFFF"/>
                </a:solidFill>
                <a:latin typeface="Arial" panose="02080604020202020204" charset="0"/>
              </a:rPr>
              <a:t>Lesson Title</a:t>
            </a: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3370320" y="4034880"/>
            <a:ext cx="2269800" cy="38052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Click to edit the outline text format</a:t>
            </a:r>
          </a:p>
          <a:p>
            <a:pPr lvl="1">
              <a:buSzPct val="75000"/>
              <a:buFont typeface="StarSymbol"/>
              <a:buChar char="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Second Outline Level</a:t>
            </a:r>
          </a:p>
          <a:p>
            <a:pPr lvl="2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Third Outline Level</a:t>
            </a:r>
          </a:p>
          <a:p>
            <a:pPr lvl="3">
              <a:buSzPct val="75000"/>
              <a:buFont typeface="StarSymbol"/>
              <a:buChar char="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Fourth Outline Level</a:t>
            </a:r>
          </a:p>
          <a:p>
            <a:pPr lvl="4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Fifth Outline Level</a:t>
            </a:r>
          </a:p>
          <a:p>
            <a:pPr lvl="5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Sixth Outline Level</a:t>
            </a:r>
          </a:p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Seventh Outline LevelMonth, Day, Year</a:t>
            </a:r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397080" y="2504160"/>
            <a:ext cx="2700000" cy="38052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Click to edit the outline text format</a:t>
            </a:r>
          </a:p>
          <a:p>
            <a:pPr lvl="1">
              <a:buSzPct val="75000"/>
              <a:buFont typeface="StarSymbol"/>
              <a:buChar char="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Second Outline Level</a:t>
            </a:r>
          </a:p>
          <a:p>
            <a:pPr lvl="2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Third Outline Level</a:t>
            </a:r>
          </a:p>
          <a:p>
            <a:pPr lvl="3">
              <a:buSzPct val="75000"/>
              <a:buFont typeface="StarSymbol"/>
              <a:buChar char="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Fourth Outline Level</a:t>
            </a:r>
          </a:p>
          <a:p>
            <a:pPr lvl="4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Fifth Outline Level</a:t>
            </a:r>
          </a:p>
          <a:p>
            <a:pPr lvl="5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Sixth Outline Level</a:t>
            </a:r>
          </a:p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Seventh Outline LevelDay X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6418800"/>
            <a:ext cx="9155520" cy="457560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Click to edit Master text styles</a:t>
            </a:r>
          </a:p>
        </p:txBody>
      </p:sp>
      <p:sp>
        <p:nvSpPr>
          <p:cNvPr id="43" name="CustomShape 3"/>
          <p:cNvSpPr/>
          <p:nvPr/>
        </p:nvSpPr>
        <p:spPr>
          <a:xfrm>
            <a:off x="6247440" y="6540120"/>
            <a:ext cx="278712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</a:rPr>
              <a:t>© </a:t>
            </a: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2016 | Coding Boot Camp - All Rights Reserved</a:t>
            </a:r>
          </a:p>
        </p:txBody>
      </p:sp>
      <p:sp>
        <p:nvSpPr>
          <p:cNvPr id="44" name="Line 4"/>
          <p:cNvSpPr/>
          <p:nvPr/>
        </p:nvSpPr>
        <p:spPr>
          <a:xfrm>
            <a:off x="0" y="653760"/>
            <a:ext cx="9144000" cy="0"/>
          </a:xfrm>
          <a:prstGeom prst="line">
            <a:avLst/>
          </a:prstGeom>
          <a:ln w="41400">
            <a:solidFill>
              <a:srgbClr val="C83232"/>
            </a:solidFill>
          </a:ln>
        </p:spPr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Calibri"/>
              </a:rPr>
              <a:t>Click to edit the outline text format</a:t>
            </a:r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Calibri"/>
              </a:rPr>
              <a:t>Second Outline Level</a:t>
            </a:r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Third Outline Level</a:t>
            </a:r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Calibri"/>
              </a:rPr>
              <a:t>Fourth Outline Level</a:t>
            </a:r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Fifth Outline Level</a:t>
            </a:r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Sixth Outline Level</a:t>
            </a:r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" name="CustomShape 2"/>
          <p:cNvSpPr/>
          <p:nvPr/>
        </p:nvSpPr>
        <p:spPr>
          <a:xfrm>
            <a:off x="426960" y="3737520"/>
            <a:ext cx="6335640" cy="3384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CustomShape 3"/>
          <p:cNvSpPr/>
          <p:nvPr/>
        </p:nvSpPr>
        <p:spPr>
          <a:xfrm>
            <a:off x="1425240" y="3852000"/>
            <a:ext cx="6457680" cy="54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CustomShape 4"/>
          <p:cNvSpPr/>
          <p:nvPr/>
        </p:nvSpPr>
        <p:spPr>
          <a:xfrm>
            <a:off x="6247440" y="6540120"/>
            <a:ext cx="278712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</a:rPr>
              <a:t>© </a:t>
            </a: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2016 | Coding Boot Camp - All Rights Reserved</a:t>
            </a:r>
          </a:p>
        </p:txBody>
      </p:sp>
      <p:sp>
        <p:nvSpPr>
          <p:cNvPr id="84" name="PlaceHolder 5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Section Title</a:t>
            </a: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Calibri"/>
              </a:rPr>
              <a:t>Click to edit the outline text format</a:t>
            </a:r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Calibri"/>
              </a:rPr>
              <a:t>Second Outline Level</a:t>
            </a:r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Third Outline Level</a:t>
            </a:r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Calibri"/>
              </a:rPr>
              <a:t>Fourth Outline Level</a:t>
            </a:r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Fifth Outline Level</a:t>
            </a:r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Sixth Outline Level</a:t>
            </a:r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" name="CustomShape 2"/>
          <p:cNvSpPr/>
          <p:nvPr/>
        </p:nvSpPr>
        <p:spPr>
          <a:xfrm>
            <a:off x="426960" y="3737520"/>
            <a:ext cx="6335640" cy="3384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CustomShape 3"/>
          <p:cNvSpPr/>
          <p:nvPr/>
        </p:nvSpPr>
        <p:spPr>
          <a:xfrm>
            <a:off x="1425240" y="3852000"/>
            <a:ext cx="6457680" cy="54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CustomShape 4"/>
          <p:cNvSpPr/>
          <p:nvPr/>
        </p:nvSpPr>
        <p:spPr>
          <a:xfrm>
            <a:off x="6247440" y="6540120"/>
            <a:ext cx="278712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</a:rPr>
              <a:t>© </a:t>
            </a: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2016 | Coding Boot Camp - All Rights Reserved</a:t>
            </a:r>
          </a:p>
        </p:txBody>
      </p:sp>
      <p:sp>
        <p:nvSpPr>
          <p:cNvPr id="84" name="PlaceHolder 5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Section Title</a:t>
            </a: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Calibri"/>
              </a:rPr>
              <a:t>Click to edit the outline text format</a:t>
            </a:r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Calibri"/>
              </a:rPr>
              <a:t>Second Outline Level</a:t>
            </a:r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Third Outline Level</a:t>
            </a:r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Calibri"/>
              </a:rPr>
              <a:t>Fourth Outline Level</a:t>
            </a:r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Fifth Outline Level</a:t>
            </a:r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Sixth Outline Level</a:t>
            </a:r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1/10/18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eloquentjavascript.net/" TargetMode="External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Relationship Id="rId3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8.jpe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2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shingmagazine.com/2011/10/16-pixels-body-copy-anything-less-costly-mistake" TargetMode="External"/><Relationship Id="rId4" Type="http://schemas.openxmlformats.org/officeDocument/2006/relationships/hyperlink" Target="http://baymard.com/blog/line-length-readability" TargetMode="External"/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8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hyperlink" Target="https://developer.mozilla.org/en-US/docs/Web/CSS/Pseudo-classes" TargetMode="External"/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2.gi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gi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4" Type="http://schemas.openxmlformats.org/officeDocument/2006/relationships/image" Target="../media/image57.jpe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0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5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5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5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Going Live</a:t>
            </a:r>
          </a:p>
        </p:txBody>
      </p:sp>
      <p:sp>
        <p:nvSpPr>
          <p:cNvPr id="127" name="TextShape 3"/>
          <p:cNvSpPr txBox="1"/>
          <p:nvPr/>
        </p:nvSpPr>
        <p:spPr>
          <a:xfrm>
            <a:off x="397080" y="2504160"/>
            <a:ext cx="2700000" cy="3805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Day 4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Books Please?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7EB5A24-9961-42AB-90ED-22445F9C6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94" y="817128"/>
            <a:ext cx="8492288" cy="54693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Books Please?</a:t>
            </a:r>
          </a:p>
        </p:txBody>
      </p:sp>
      <p:sp>
        <p:nvSpPr>
          <p:cNvPr id="7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Advice: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 </a:t>
            </a:r>
            <a:br>
              <a:rPr lang="en-US" sz="22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While in this program, concentrate </a:t>
            </a:r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all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 your efforts on what we’re covering in class.</a:t>
            </a: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Books can be helpful when you are learning on your own. But in a Bootcamp like this, they can also be distracting—especially when our class is moving so quickly.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When you’re at home, focus your efforts on completing your homework, re-completing in-class exercises, and going over slides.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Invest in books and outside tutorials </a:t>
            </a:r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after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 you finish the program.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#2 – Books Please?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80604020202020204" charset="0"/>
                <a:ea typeface="Roboto"/>
                <a:cs typeface="Arial" panose="02080604020202020204" charset="0"/>
              </a:rPr>
              <a:t>That said,</a:t>
            </a:r>
          </a:p>
          <a:p>
            <a:r>
              <a:rPr lang="en-US" sz="24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if you truly feel the need for outside resources…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Books Please?</a:t>
            </a:r>
          </a:p>
        </p:txBody>
      </p:sp>
      <p:sp>
        <p:nvSpPr>
          <p:cNvPr id="7" name="Shape 70"/>
          <p:cNvSpPr txBox="1"/>
          <p:nvPr/>
        </p:nvSpPr>
        <p:spPr>
          <a:xfrm>
            <a:off x="304800" y="4258792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Code School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offers some of the best online courses for HTML, CSS, JavaScript, Node, Express and </a:t>
            </a:r>
            <a:r>
              <a:rPr lang="en-US" sz="2200" dirty="0" smtClean="0">
                <a:latin typeface="Arial" panose="02080604020202020204" charset="0"/>
                <a:cs typeface="Arial" panose="02080604020202020204" charset="0"/>
              </a:rPr>
              <a:t>React.</a:t>
            </a: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860746"/>
            <a:ext cx="8610599" cy="31646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Books Please?</a:t>
            </a:r>
          </a:p>
        </p:txBody>
      </p:sp>
      <p:sp>
        <p:nvSpPr>
          <p:cNvPr id="5" name="Shape 70"/>
          <p:cNvSpPr txBox="1"/>
          <p:nvPr/>
        </p:nvSpPr>
        <p:spPr>
          <a:xfrm>
            <a:off x="304800" y="4724400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Jon </a:t>
            </a:r>
            <a:r>
              <a:rPr lang="en-US" sz="2200" b="1" dirty="0" err="1">
                <a:latin typeface="Arial" panose="02080604020202020204" charset="0"/>
                <a:cs typeface="Arial" panose="02080604020202020204" charset="0"/>
              </a:rPr>
              <a:t>Duckett’s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 books </a:t>
            </a:r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HTML &amp; CSS 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and</a:t>
            </a:r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 JavaScript &amp; jQuery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.</a:t>
            </a:r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 </a:t>
            </a: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These are two of the clearest primers on their respective subjects. If you’re a “book-person,” these may be helpful texts. </a:t>
            </a: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2050" name="Picture 2" descr="http://ecx.images-amazon.com/images/I/41Z2swEmwaL._SX258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990600"/>
            <a:ext cx="2705100" cy="339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ecx.images-amazon.com/images/I/41oa41LdNdL._SX400_BO1,204,203,20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978855"/>
            <a:ext cx="2736433" cy="340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Books Please?</a:t>
            </a:r>
          </a:p>
        </p:txBody>
      </p:sp>
      <p:sp>
        <p:nvSpPr>
          <p:cNvPr id="8" name="Shape 70"/>
          <p:cNvSpPr txBox="1"/>
          <p:nvPr/>
        </p:nvSpPr>
        <p:spPr>
          <a:xfrm>
            <a:off x="4495800" y="990600"/>
            <a:ext cx="4571999" cy="51054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Eloquent JavaScript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: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 a terrific, free book that goes through the fundamentals of JavaScript.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You can find it here:</a:t>
            </a:r>
            <a:br>
              <a:rPr lang="en-US" sz="2200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2200" dirty="0">
                <a:latin typeface="Arial" panose="02080604020202020204" charset="0"/>
                <a:cs typeface="Arial" panose="02080604020202020204" charset="0"/>
                <a:hlinkClick r:id="rId3"/>
              </a:rPr>
              <a:t>http://eloquentjavascript.net/</a:t>
            </a: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pPr marL="0" indent="0">
              <a:buNone/>
            </a:pPr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5122" name="Picture 2" descr="Cover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914399"/>
            <a:ext cx="4057650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#3 – Homework is Hard</a:t>
            </a:r>
          </a:p>
        </p:txBody>
      </p:sp>
      <p:pic>
        <p:nvPicPr>
          <p:cNvPr id="4" name="Picture 2" descr="https://s-media-cache-ak0.pinimg.com/564x/dd/83/7a/dd837ab66b4ff40fb4eca62be5776ef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789548"/>
            <a:ext cx="723900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#3 – Homework is Hard</a:t>
            </a:r>
          </a:p>
        </p:txBody>
      </p:sp>
      <p:sp>
        <p:nvSpPr>
          <p:cNvPr id="5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Check your homework due dates in Bootcamp Spot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Generally speaking, expect homework to be semi-challenging. 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Make sure you’re leaving a solid block of time to put in. 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If you find yourself working on assignment for over 2 hours without even a small amount of progress, </a:t>
            </a:r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let us know</a:t>
            </a:r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! </a:t>
            </a:r>
          </a:p>
          <a:p>
            <a:endParaRPr lang="en-US" sz="2200" u="sng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You don’t win points in life staring at a blank screen.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Recapping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304920" y="97920"/>
            <a:ext cx="40762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Recap</a:t>
            </a:r>
          </a:p>
        </p:txBody>
      </p:sp>
      <p:sp>
        <p:nvSpPr>
          <p:cNvPr id="145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In just one whirlwind week we’ve covered: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Full-Stack Development Conceptually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Terminal / </a:t>
            </a:r>
            <a:r>
              <a:rPr lang="en-US" sz="2200" strike="noStrike" dirty="0" err="1">
                <a:solidFill>
                  <a:srgbClr val="000000"/>
                </a:solidFill>
                <a:latin typeface="Arial" panose="02080604020202020204" charset="0"/>
              </a:rPr>
              <a:t>Git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Bash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HTML Syntax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sz="2200" strike="noStrike" dirty="0" err="1">
                <a:solidFill>
                  <a:srgbClr val="000000"/>
                </a:solidFill>
                <a:latin typeface="Arial" panose="02080604020202020204" charset="0"/>
              </a:rPr>
              <a:t>Git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Concepts and Commands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CSS Purpose, Syntax, and Styles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Floating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Positioning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Box Model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Chrome Dev Tools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How to Learn on Your Own!!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399" y="2339949"/>
            <a:ext cx="3844223" cy="2917491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Check-Up Session</a:t>
            </a:r>
          </a:p>
        </p:txBody>
      </p:sp>
      <p:sp>
        <p:nvSpPr>
          <p:cNvPr id="129" name="CustomShape 2"/>
          <p:cNvSpPr/>
          <p:nvPr/>
        </p:nvSpPr>
        <p:spPr>
          <a:xfrm>
            <a:off x="304920" y="167652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How’s it going?</a:t>
            </a:r>
          </a:p>
        </p:txBody>
      </p:sp>
      <p:sp>
        <p:nvSpPr>
          <p:cNvPr id="130" name="CustomShape 3"/>
          <p:cNvSpPr/>
          <p:nvPr/>
        </p:nvSpPr>
        <p:spPr>
          <a:xfrm>
            <a:off x="287280" y="3048120"/>
            <a:ext cx="8534160" cy="68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i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After </a:t>
            </a:r>
            <a:r>
              <a:rPr lang="en-US" sz="2400" i="1" strike="noStrike" dirty="0" smtClean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almost one </a:t>
            </a:r>
            <a:r>
              <a:rPr lang="en-US" sz="2400" i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week of Bootcamp, how are you holding up?</a:t>
            </a:r>
          </a:p>
        </p:txBody>
      </p:sp>
      <p:sp>
        <p:nvSpPr>
          <p:cNvPr id="131" name="CustomShape 4"/>
          <p:cNvSpPr/>
          <p:nvPr/>
        </p:nvSpPr>
        <p:spPr>
          <a:xfrm>
            <a:off x="258840" y="3657600"/>
            <a:ext cx="8534160" cy="68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endParaRPr lang="en-US" sz="2400" i="1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Full-Stack Development?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8E67474-CBC7-4585-987A-6024AA1CB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5" y="765110"/>
            <a:ext cx="5533635" cy="553363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Intro to Console</a:t>
            </a:r>
          </a:p>
        </p:txBody>
      </p:sp>
      <p:pic>
        <p:nvPicPr>
          <p:cNvPr id="150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990720" y="847080"/>
            <a:ext cx="7619760" cy="546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&lt;title&gt; Intro to HTML &lt;/title&gt;</a:t>
            </a:r>
          </a:p>
        </p:txBody>
      </p:sp>
      <p:pic>
        <p:nvPicPr>
          <p:cNvPr id="15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911520"/>
            <a:ext cx="4101480" cy="4101480"/>
          </a:xfrm>
          <a:prstGeom prst="rect">
            <a:avLst/>
          </a:prstGeom>
          <a:ln>
            <a:noFill/>
          </a:ln>
        </p:spPr>
      </p:pic>
      <p:pic>
        <p:nvPicPr>
          <p:cNvPr id="153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127400" y="940680"/>
            <a:ext cx="4775760" cy="4141080"/>
          </a:xfrm>
          <a:prstGeom prst="rect">
            <a:avLst/>
          </a:prstGeom>
          <a:ln>
            <a:noFill/>
          </a:ln>
        </p:spPr>
      </p:pic>
      <p:sp>
        <p:nvSpPr>
          <p:cNvPr id="154" name="CustomShape 2"/>
          <p:cNvSpPr/>
          <p:nvPr/>
        </p:nvSpPr>
        <p:spPr>
          <a:xfrm>
            <a:off x="0" y="5293440"/>
            <a:ext cx="9155520" cy="10558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3"/>
          <p:cNvSpPr/>
          <p:nvPr/>
        </p:nvSpPr>
        <p:spPr>
          <a:xfrm>
            <a:off x="173880" y="5334120"/>
            <a:ext cx="8795880" cy="100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HTML </a:t>
            </a:r>
            <a:r>
              <a:rPr lang="en-US" sz="20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is one of the three base languages behind </a:t>
            </a:r>
            <a:r>
              <a:rPr lang="en-US" sz="2000" u="sng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every single website</a:t>
            </a:r>
            <a:r>
              <a:rPr lang="en-US" sz="20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2000" strike="noStrike">
              <a:solidFill>
                <a:srgbClr val="FFFFFF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It defines all of the basic content and a </a:t>
            </a:r>
            <a:r>
              <a:rPr lang="en-US" sz="2000" i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bit</a:t>
            </a:r>
            <a:r>
              <a:rPr lang="en-US" sz="20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 of formatting.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Pushing and Pulling to GitHub</a:t>
            </a:r>
          </a:p>
        </p:txBody>
      </p:sp>
      <p:sp>
        <p:nvSpPr>
          <p:cNvPr id="157" name="CustomShape 2"/>
          <p:cNvSpPr/>
          <p:nvPr/>
        </p:nvSpPr>
        <p:spPr>
          <a:xfrm>
            <a:off x="0" y="865080"/>
            <a:ext cx="9143640" cy="15206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8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2133720" y="123084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59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3269160" y="122328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60" name="Picture 35"/>
          <p:cNvPicPr/>
          <p:nvPr/>
        </p:nvPicPr>
        <p:blipFill>
          <a:blip r:embed="rId2"/>
          <a:stretch>
            <a:fillRect/>
          </a:stretch>
        </p:blipFill>
        <p:spPr>
          <a:xfrm>
            <a:off x="4404960" y="122112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61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5540760" y="122112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62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35080" y="855360"/>
            <a:ext cx="1511280" cy="1511280"/>
          </a:xfrm>
          <a:prstGeom prst="rect">
            <a:avLst/>
          </a:prstGeom>
          <a:ln>
            <a:noFill/>
          </a:ln>
        </p:spPr>
      </p:pic>
      <p:sp>
        <p:nvSpPr>
          <p:cNvPr id="163" name="CustomShape 3"/>
          <p:cNvSpPr/>
          <p:nvPr/>
        </p:nvSpPr>
        <p:spPr>
          <a:xfrm rot="5400000">
            <a:off x="1596600" y="2007360"/>
            <a:ext cx="873000" cy="1081440"/>
          </a:xfrm>
          <a:prstGeom prst="bentConnector2">
            <a:avLst/>
          </a:prstGeom>
          <a:noFill/>
          <a:ln w="666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420640" y="86760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1</a:t>
            </a:r>
          </a:p>
        </p:txBody>
      </p:sp>
      <p:sp>
        <p:nvSpPr>
          <p:cNvPr id="165" name="CustomShape 5"/>
          <p:cNvSpPr/>
          <p:nvPr/>
        </p:nvSpPr>
        <p:spPr>
          <a:xfrm>
            <a:off x="3540240" y="86508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2</a:t>
            </a:r>
          </a:p>
        </p:txBody>
      </p:sp>
      <p:sp>
        <p:nvSpPr>
          <p:cNvPr id="166" name="CustomShape 6"/>
          <p:cNvSpPr/>
          <p:nvPr/>
        </p:nvSpPr>
        <p:spPr>
          <a:xfrm>
            <a:off x="4620960" y="87192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3</a:t>
            </a:r>
          </a:p>
        </p:txBody>
      </p:sp>
      <p:sp>
        <p:nvSpPr>
          <p:cNvPr id="167" name="CustomShape 7"/>
          <p:cNvSpPr/>
          <p:nvPr/>
        </p:nvSpPr>
        <p:spPr>
          <a:xfrm>
            <a:off x="5876280" y="87192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4</a:t>
            </a:r>
          </a:p>
        </p:txBody>
      </p:sp>
      <p:sp>
        <p:nvSpPr>
          <p:cNvPr id="168" name="CustomShape 8"/>
          <p:cNvSpPr/>
          <p:nvPr/>
        </p:nvSpPr>
        <p:spPr>
          <a:xfrm flipV="1">
            <a:off x="1492200" y="2104200"/>
            <a:ext cx="2217240" cy="1237680"/>
          </a:xfrm>
          <a:prstGeom prst="bentConnector2">
            <a:avLst/>
          </a:prstGeom>
          <a:noFill/>
          <a:ln w="666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9"/>
          <p:cNvSpPr/>
          <p:nvPr/>
        </p:nvSpPr>
        <p:spPr>
          <a:xfrm>
            <a:off x="1567440" y="2546280"/>
            <a:ext cx="10026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Pull Code</a:t>
            </a:r>
          </a:p>
        </p:txBody>
      </p:sp>
      <p:sp>
        <p:nvSpPr>
          <p:cNvPr id="170" name="CustomShape 10"/>
          <p:cNvSpPr/>
          <p:nvPr/>
        </p:nvSpPr>
        <p:spPr>
          <a:xfrm>
            <a:off x="2592720" y="2962080"/>
            <a:ext cx="11091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Push Code</a:t>
            </a:r>
          </a:p>
        </p:txBody>
      </p:sp>
      <p:sp>
        <p:nvSpPr>
          <p:cNvPr id="171" name="CustomShape 11"/>
          <p:cNvSpPr/>
          <p:nvPr/>
        </p:nvSpPr>
        <p:spPr>
          <a:xfrm rot="5400000">
            <a:off x="843480" y="2748960"/>
            <a:ext cx="2379240" cy="1081440"/>
          </a:xfrm>
          <a:prstGeom prst="bentConnector2">
            <a:avLst/>
          </a:prstGeom>
          <a:noFill/>
          <a:ln w="666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12"/>
          <p:cNvSpPr/>
          <p:nvPr/>
        </p:nvSpPr>
        <p:spPr>
          <a:xfrm flipV="1">
            <a:off x="1563840" y="2086560"/>
            <a:ext cx="3151800" cy="2602080"/>
          </a:xfrm>
          <a:prstGeom prst="bentConnector3">
            <a:avLst>
              <a:gd name="adj1" fmla="val 100361"/>
            </a:avLst>
          </a:prstGeom>
          <a:noFill/>
          <a:ln w="666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13"/>
          <p:cNvSpPr/>
          <p:nvPr/>
        </p:nvSpPr>
        <p:spPr>
          <a:xfrm>
            <a:off x="3747240" y="4818240"/>
            <a:ext cx="11091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Push Code</a:t>
            </a:r>
          </a:p>
        </p:txBody>
      </p:sp>
      <p:sp>
        <p:nvSpPr>
          <p:cNvPr id="174" name="CustomShape 14"/>
          <p:cNvSpPr/>
          <p:nvPr/>
        </p:nvSpPr>
        <p:spPr>
          <a:xfrm>
            <a:off x="1567440" y="4084920"/>
            <a:ext cx="10026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Pull Code</a:t>
            </a:r>
          </a:p>
        </p:txBody>
      </p:sp>
      <p:sp>
        <p:nvSpPr>
          <p:cNvPr id="175" name="CustomShape 15"/>
          <p:cNvSpPr/>
          <p:nvPr/>
        </p:nvSpPr>
        <p:spPr>
          <a:xfrm rot="10800000" flipV="1">
            <a:off x="5159880" y="5694480"/>
            <a:ext cx="3653640" cy="3479040"/>
          </a:xfrm>
          <a:prstGeom prst="bentConnector3">
            <a:avLst>
              <a:gd name="adj1" fmla="val -398"/>
            </a:avLst>
          </a:prstGeom>
          <a:noFill/>
          <a:ln w="666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16"/>
          <p:cNvSpPr/>
          <p:nvPr/>
        </p:nvSpPr>
        <p:spPr>
          <a:xfrm>
            <a:off x="4140720" y="5325840"/>
            <a:ext cx="10026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Pull Code</a:t>
            </a:r>
          </a:p>
        </p:txBody>
      </p:sp>
      <p:sp>
        <p:nvSpPr>
          <p:cNvPr id="177" name="CustomShape 17"/>
          <p:cNvSpPr/>
          <p:nvPr/>
        </p:nvSpPr>
        <p:spPr>
          <a:xfrm flipV="1">
            <a:off x="1563840" y="2102040"/>
            <a:ext cx="4416840" cy="3934800"/>
          </a:xfrm>
          <a:prstGeom prst="bentConnector2">
            <a:avLst/>
          </a:prstGeom>
          <a:noFill/>
          <a:ln w="666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CustomShape 18"/>
          <p:cNvSpPr/>
          <p:nvPr/>
        </p:nvSpPr>
        <p:spPr>
          <a:xfrm>
            <a:off x="4866480" y="5744520"/>
            <a:ext cx="11091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Push Code</a:t>
            </a:r>
          </a:p>
        </p:txBody>
      </p:sp>
      <p:sp>
        <p:nvSpPr>
          <p:cNvPr id="179" name="CustomShape 19"/>
          <p:cNvSpPr/>
          <p:nvPr/>
        </p:nvSpPr>
        <p:spPr>
          <a:xfrm>
            <a:off x="6576840" y="1442880"/>
            <a:ext cx="14367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u="sng" strike="noStrike">
                <a:solidFill>
                  <a:srgbClr val="000000"/>
                </a:solidFill>
                <a:latin typeface="Arial" panose="02080604020202020204" charset="0"/>
              </a:rPr>
              <a:t>GitHub Branch</a:t>
            </a:r>
          </a:p>
        </p:txBody>
      </p:sp>
      <p:pic>
        <p:nvPicPr>
          <p:cNvPr id="180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218520" y="2605320"/>
            <a:ext cx="1271160" cy="1052640"/>
          </a:xfrm>
          <a:prstGeom prst="rect">
            <a:avLst/>
          </a:prstGeom>
          <a:ln>
            <a:noFill/>
          </a:ln>
        </p:spPr>
      </p:pic>
      <p:pic>
        <p:nvPicPr>
          <p:cNvPr id="181" name="Picture 2"/>
          <p:cNvPicPr/>
          <p:nvPr/>
        </p:nvPicPr>
        <p:blipFill>
          <a:blip r:embed="rId5"/>
          <a:stretch>
            <a:fillRect/>
          </a:stretch>
        </p:blipFill>
        <p:spPr>
          <a:xfrm>
            <a:off x="453960" y="3793680"/>
            <a:ext cx="904320" cy="1109520"/>
          </a:xfrm>
          <a:prstGeom prst="rect">
            <a:avLst/>
          </a:prstGeom>
          <a:ln>
            <a:noFill/>
          </a:ln>
        </p:spPr>
      </p:pic>
      <p:pic>
        <p:nvPicPr>
          <p:cNvPr id="182" name="Picture 57"/>
          <p:cNvPicPr/>
          <p:nvPr/>
        </p:nvPicPr>
        <p:blipFill>
          <a:blip r:embed="rId6"/>
          <a:srcRect l="31594" r="27624"/>
          <a:stretch>
            <a:fillRect/>
          </a:stretch>
        </p:blipFill>
        <p:spPr>
          <a:xfrm>
            <a:off x="441000" y="5134680"/>
            <a:ext cx="897480" cy="1119240"/>
          </a:xfrm>
          <a:prstGeom prst="rect">
            <a:avLst/>
          </a:prstGeom>
          <a:ln>
            <a:noFill/>
          </a:ln>
        </p:spPr>
      </p:pic>
      <p:sp>
        <p:nvSpPr>
          <p:cNvPr id="183" name="CustomShape 20"/>
          <p:cNvSpPr/>
          <p:nvPr/>
        </p:nvSpPr>
        <p:spPr>
          <a:xfrm rot="5400000">
            <a:off x="2201400" y="2772360"/>
            <a:ext cx="2379240" cy="1081440"/>
          </a:xfrm>
          <a:prstGeom prst="bentConnector2">
            <a:avLst/>
          </a:prstGeom>
          <a:noFill/>
          <a:ln w="666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21"/>
          <p:cNvSpPr/>
          <p:nvPr/>
        </p:nvSpPr>
        <p:spPr>
          <a:xfrm>
            <a:off x="2925360" y="4084920"/>
            <a:ext cx="10026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Pull Code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CustomShape 2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CSS Syntax</a:t>
            </a:r>
          </a:p>
        </p:txBody>
      </p:sp>
      <p:sp>
        <p:nvSpPr>
          <p:cNvPr id="187" name="CustomShape 3"/>
          <p:cNvSpPr/>
          <p:nvPr/>
        </p:nvSpPr>
        <p:spPr>
          <a:xfrm>
            <a:off x="457200" y="828000"/>
            <a:ext cx="8152920" cy="335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CSS works by hooking onto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selectors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added into HTML using “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classes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and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identifiers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”.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Once hooked, we apply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styles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to those HTML elements using CSS.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8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61440" y="2629800"/>
            <a:ext cx="8409240" cy="288288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Concept of “Flow”</a:t>
            </a:r>
          </a:p>
        </p:txBody>
      </p:sp>
      <p:pic>
        <p:nvPicPr>
          <p:cNvPr id="19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0" y="726480"/>
            <a:ext cx="7386120" cy="3692880"/>
          </a:xfrm>
          <a:prstGeom prst="rect">
            <a:avLst/>
          </a:prstGeom>
          <a:ln>
            <a:noFill/>
          </a:ln>
        </p:spPr>
      </p:pic>
      <p:sp>
        <p:nvSpPr>
          <p:cNvPr id="192" name="CustomShape 3"/>
          <p:cNvSpPr/>
          <p:nvPr/>
        </p:nvSpPr>
        <p:spPr>
          <a:xfrm>
            <a:off x="304920" y="4419720"/>
            <a:ext cx="8610120" cy="198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In HTML/CSS, (by default) every element displayed is governed by a concept called “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flow.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”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This means that HTML elements force their adjacent elements to 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flow around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them. 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Box Model</a:t>
            </a:r>
          </a:p>
        </p:txBody>
      </p:sp>
      <p:sp>
        <p:nvSpPr>
          <p:cNvPr id="195" name="CustomShape 3"/>
          <p:cNvSpPr/>
          <p:nvPr/>
        </p:nvSpPr>
        <p:spPr>
          <a:xfrm>
            <a:off x="304920" y="5356080"/>
            <a:ext cx="8610120" cy="104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The Box Model wraps every CSS element in 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padding, border and margin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– allowing developers to modify spacing styles.</a:t>
            </a:r>
            <a:endParaRPr dirty="0"/>
          </a:p>
        </p:txBody>
      </p:sp>
      <p:pic>
        <p:nvPicPr>
          <p:cNvPr id="19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013120" y="783720"/>
            <a:ext cx="5339880" cy="4506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CSS Positioning</a:t>
            </a:r>
          </a:p>
        </p:txBody>
      </p:sp>
      <p:sp>
        <p:nvSpPr>
          <p:cNvPr id="199" name="CustomShape 3"/>
          <p:cNvSpPr/>
          <p:nvPr/>
        </p:nvSpPr>
        <p:spPr>
          <a:xfrm>
            <a:off x="304920" y="5549760"/>
            <a:ext cx="8610120" cy="85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We can orient our HTML elements in relation to space with CSS positioning 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(static, relative, fixed, absolute)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.</a:t>
            </a:r>
            <a:endParaRPr dirty="0"/>
          </a:p>
        </p:txBody>
      </p:sp>
      <p:pic>
        <p:nvPicPr>
          <p:cNvPr id="20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1978200" y="783720"/>
            <a:ext cx="5695560" cy="4635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How to Learn…</a:t>
            </a:r>
          </a:p>
        </p:txBody>
      </p:sp>
      <p:pic>
        <p:nvPicPr>
          <p:cNvPr id="202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304920" y="3270600"/>
            <a:ext cx="4562280" cy="1285560"/>
          </a:xfrm>
          <a:prstGeom prst="rect">
            <a:avLst/>
          </a:prstGeom>
          <a:ln>
            <a:noFill/>
          </a:ln>
        </p:spPr>
      </p:pic>
      <p:pic>
        <p:nvPicPr>
          <p:cNvPr id="203" name="Picture 4"/>
          <p:cNvPicPr/>
          <p:nvPr/>
        </p:nvPicPr>
        <p:blipFill>
          <a:blip r:embed="rId3"/>
          <a:srcRect l="15997"/>
          <a:stretch>
            <a:fillRect/>
          </a:stretch>
        </p:blipFill>
        <p:spPr>
          <a:xfrm>
            <a:off x="0" y="701640"/>
            <a:ext cx="4400280" cy="1047240"/>
          </a:xfrm>
          <a:prstGeom prst="rect">
            <a:avLst/>
          </a:prstGeom>
          <a:ln>
            <a:noFill/>
          </a:ln>
        </p:spPr>
      </p:pic>
      <p:pic>
        <p:nvPicPr>
          <p:cNvPr id="204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3570480" y="4827240"/>
            <a:ext cx="5565240" cy="1391040"/>
          </a:xfrm>
          <a:prstGeom prst="rect">
            <a:avLst/>
          </a:prstGeom>
          <a:ln>
            <a:noFill/>
          </a:ln>
        </p:spPr>
      </p:pic>
      <p:pic>
        <p:nvPicPr>
          <p:cNvPr id="205" name="Picture 2"/>
          <p:cNvPicPr/>
          <p:nvPr/>
        </p:nvPicPr>
        <p:blipFill>
          <a:blip r:embed="rId5"/>
          <a:stretch>
            <a:fillRect/>
          </a:stretch>
        </p:blipFill>
        <p:spPr>
          <a:xfrm>
            <a:off x="3421440" y="1425600"/>
            <a:ext cx="5714640" cy="1702800"/>
          </a:xfrm>
          <a:prstGeom prst="rect">
            <a:avLst/>
          </a:prstGeom>
          <a:ln>
            <a:noFill/>
          </a:ln>
        </p:spPr>
      </p:pic>
      <p:pic>
        <p:nvPicPr>
          <p:cNvPr id="206" name="Picture 12"/>
          <p:cNvPicPr/>
          <p:nvPr/>
        </p:nvPicPr>
        <p:blipFill>
          <a:blip r:embed="rId6"/>
          <a:stretch>
            <a:fillRect/>
          </a:stretch>
        </p:blipFill>
        <p:spPr>
          <a:xfrm>
            <a:off x="5261760" y="3908160"/>
            <a:ext cx="1971360" cy="428400"/>
          </a:xfrm>
          <a:prstGeom prst="rect">
            <a:avLst/>
          </a:prstGeom>
          <a:ln>
            <a:noFill/>
          </a:ln>
        </p:spPr>
      </p:pic>
      <p:pic>
        <p:nvPicPr>
          <p:cNvPr id="207" name="Picture 13"/>
          <p:cNvPicPr/>
          <p:nvPr/>
        </p:nvPicPr>
        <p:blipFill>
          <a:blip r:embed="rId7"/>
          <a:stretch>
            <a:fillRect/>
          </a:stretch>
        </p:blipFill>
        <p:spPr>
          <a:xfrm>
            <a:off x="1956240" y="2479320"/>
            <a:ext cx="1437840" cy="504360"/>
          </a:xfrm>
          <a:prstGeom prst="rect">
            <a:avLst/>
          </a:prstGeom>
          <a:ln>
            <a:noFill/>
          </a:ln>
        </p:spPr>
      </p:pic>
      <p:pic>
        <p:nvPicPr>
          <p:cNvPr id="208" name="Picture 14"/>
          <p:cNvPicPr/>
          <p:nvPr/>
        </p:nvPicPr>
        <p:blipFill>
          <a:blip r:embed="rId8"/>
          <a:srcRect t="5647"/>
          <a:stretch>
            <a:fillRect/>
          </a:stretch>
        </p:blipFill>
        <p:spPr>
          <a:xfrm>
            <a:off x="7467480" y="914400"/>
            <a:ext cx="1342800" cy="799200"/>
          </a:xfrm>
          <a:prstGeom prst="rect">
            <a:avLst/>
          </a:prstGeom>
          <a:ln>
            <a:noFill/>
          </a:ln>
        </p:spPr>
      </p:pic>
      <p:pic>
        <p:nvPicPr>
          <p:cNvPr id="209" name="Picture 15"/>
          <p:cNvPicPr/>
          <p:nvPr/>
        </p:nvPicPr>
        <p:blipFill>
          <a:blip r:embed="rId9"/>
          <a:stretch>
            <a:fillRect/>
          </a:stretch>
        </p:blipFill>
        <p:spPr>
          <a:xfrm>
            <a:off x="4172040" y="857880"/>
            <a:ext cx="2781000" cy="628200"/>
          </a:xfrm>
          <a:prstGeom prst="rect">
            <a:avLst/>
          </a:prstGeom>
          <a:ln>
            <a:noFill/>
          </a:ln>
        </p:spPr>
      </p:pic>
      <p:pic>
        <p:nvPicPr>
          <p:cNvPr id="210" name="Picture 8"/>
          <p:cNvPicPr/>
          <p:nvPr/>
        </p:nvPicPr>
        <p:blipFill>
          <a:blip r:embed="rId10"/>
          <a:stretch>
            <a:fillRect/>
          </a:stretch>
        </p:blipFill>
        <p:spPr>
          <a:xfrm>
            <a:off x="1228680" y="4635360"/>
            <a:ext cx="1942920" cy="1664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General Questions / Issues?</a:t>
            </a:r>
          </a:p>
        </p:txBody>
      </p:sp>
      <p:pic>
        <p:nvPicPr>
          <p:cNvPr id="212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25440" y="1017360"/>
            <a:ext cx="8465400" cy="4840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Feedback</a:t>
            </a:r>
          </a:p>
        </p:txBody>
      </p:sp>
      <p:pic>
        <p:nvPicPr>
          <p:cNvPr id="13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897480" y="783720"/>
            <a:ext cx="7425000" cy="4942800"/>
          </a:xfrm>
          <a:prstGeom prst="rect">
            <a:avLst/>
          </a:prstGeom>
          <a:ln>
            <a:noFill/>
          </a:ln>
        </p:spPr>
      </p:pic>
      <p:sp>
        <p:nvSpPr>
          <p:cNvPr id="134" name="CustomShape 2"/>
          <p:cNvSpPr/>
          <p:nvPr/>
        </p:nvSpPr>
        <p:spPr>
          <a:xfrm>
            <a:off x="304920" y="5821200"/>
            <a:ext cx="8610120" cy="46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 panose="02080604020202020204" charset="0"/>
              </a:rPr>
              <a:t>Seriously, mind-blown.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Double Take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2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pic>
        <p:nvPicPr>
          <p:cNvPr id="216" name="Picture 6"/>
          <p:cNvPicPr/>
          <p:nvPr/>
        </p:nvPicPr>
        <p:blipFill>
          <a:blip r:embed="rId2"/>
          <a:srcRect t="17160" b="67440"/>
          <a:stretch>
            <a:fillRect/>
          </a:stretch>
        </p:blipFill>
        <p:spPr>
          <a:xfrm>
            <a:off x="216000" y="2956680"/>
            <a:ext cx="8305560" cy="818280"/>
          </a:xfrm>
          <a:prstGeom prst="rect">
            <a:avLst/>
          </a:prstGeom>
          <a:ln>
            <a:noFill/>
          </a:ln>
        </p:spPr>
      </p:pic>
      <p:pic>
        <p:nvPicPr>
          <p:cNvPr id="217" name="Picture 10"/>
          <p:cNvPicPr/>
          <p:nvPr/>
        </p:nvPicPr>
        <p:blipFill>
          <a:blip r:embed="rId3"/>
          <a:srcRect l="-727" t="-2821" r="24818" b="78208"/>
          <a:stretch>
            <a:fillRect/>
          </a:stretch>
        </p:blipFill>
        <p:spPr>
          <a:xfrm>
            <a:off x="762120" y="2169720"/>
            <a:ext cx="7924320" cy="860400"/>
          </a:xfrm>
          <a:prstGeom prst="rect">
            <a:avLst/>
          </a:prstGeom>
          <a:ln>
            <a:noFill/>
          </a:ln>
        </p:spPr>
      </p:pic>
      <p:pic>
        <p:nvPicPr>
          <p:cNvPr id="218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243000" y="817560"/>
            <a:ext cx="5838480" cy="1314000"/>
          </a:xfrm>
          <a:prstGeom prst="rect">
            <a:avLst/>
          </a:prstGeom>
          <a:ln>
            <a:noFill/>
          </a:ln>
        </p:spPr>
      </p:pic>
      <p:pic>
        <p:nvPicPr>
          <p:cNvPr id="219" name="Picture 12"/>
          <p:cNvPicPr/>
          <p:nvPr/>
        </p:nvPicPr>
        <p:blipFill>
          <a:blip r:embed="rId5"/>
          <a:stretch>
            <a:fillRect/>
          </a:stretch>
        </p:blipFill>
        <p:spPr>
          <a:xfrm>
            <a:off x="2747160" y="5644800"/>
            <a:ext cx="6324120" cy="671040"/>
          </a:xfrm>
          <a:prstGeom prst="rect">
            <a:avLst/>
          </a:prstGeom>
          <a:ln>
            <a:noFill/>
          </a:ln>
        </p:spPr>
      </p:pic>
      <p:pic>
        <p:nvPicPr>
          <p:cNvPr id="220" name="Picture 13"/>
          <p:cNvPicPr/>
          <p:nvPr/>
        </p:nvPicPr>
        <p:blipFill>
          <a:blip r:embed="rId6"/>
          <a:stretch>
            <a:fillRect/>
          </a:stretch>
        </p:blipFill>
        <p:spPr>
          <a:xfrm>
            <a:off x="4510800" y="3857040"/>
            <a:ext cx="4524120" cy="818640"/>
          </a:xfrm>
          <a:prstGeom prst="rect">
            <a:avLst/>
          </a:prstGeom>
          <a:ln>
            <a:noFill/>
          </a:ln>
        </p:spPr>
      </p:pic>
      <p:pic>
        <p:nvPicPr>
          <p:cNvPr id="221" name="Picture 14"/>
          <p:cNvPicPr/>
          <p:nvPr/>
        </p:nvPicPr>
        <p:blipFill>
          <a:blip r:embed="rId7"/>
          <a:stretch>
            <a:fillRect/>
          </a:stretch>
        </p:blipFill>
        <p:spPr>
          <a:xfrm>
            <a:off x="304920" y="4637880"/>
            <a:ext cx="8838720" cy="961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pic>
        <p:nvPicPr>
          <p:cNvPr id="223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752480" y="786960"/>
            <a:ext cx="5943240" cy="4460400"/>
          </a:xfrm>
          <a:prstGeom prst="rect">
            <a:avLst/>
          </a:prstGeom>
          <a:ln>
            <a:noFill/>
          </a:ln>
        </p:spPr>
      </p:pic>
      <p:sp>
        <p:nvSpPr>
          <p:cNvPr id="224" name="CustomShape 2"/>
          <p:cNvSpPr/>
          <p:nvPr/>
        </p:nvSpPr>
        <p:spPr>
          <a:xfrm>
            <a:off x="304920" y="5313960"/>
            <a:ext cx="8610120" cy="100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All web layouts are inherently composed of containers, traditionally called “</a:t>
            </a:r>
            <a:r>
              <a:rPr lang="en-US" sz="2200" b="1" strike="noStrike" dirty="0" err="1">
                <a:solidFill>
                  <a:srgbClr val="000000"/>
                </a:solidFill>
                <a:latin typeface="Arial" panose="02080604020202020204" charset="0"/>
              </a:rPr>
              <a:t>divs.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”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pic>
        <p:nvPicPr>
          <p:cNvPr id="22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752760"/>
            <a:ext cx="8380440" cy="38858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7" name="CustomShape 2"/>
          <p:cNvSpPr/>
          <p:nvPr/>
        </p:nvSpPr>
        <p:spPr>
          <a:xfrm>
            <a:off x="304920" y="4787640"/>
            <a:ext cx="8610120" cy="164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HTML5 introduced the concept of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“semantic layouts,”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meaning “</a:t>
            </a:r>
            <a:r>
              <a:rPr lang="en-US" sz="2000" strike="noStrike" dirty="0" err="1">
                <a:solidFill>
                  <a:srgbClr val="000000"/>
                </a:solidFill>
                <a:latin typeface="Arial" panose="02080604020202020204" charset="0"/>
              </a:rPr>
              <a:t>divs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” could be given more meaningful names.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In theory, this helps with organization and search engine optimization. 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sp>
        <p:nvSpPr>
          <p:cNvPr id="232" name="CustomShape 2"/>
          <p:cNvSpPr/>
          <p:nvPr/>
        </p:nvSpPr>
        <p:spPr>
          <a:xfrm>
            <a:off x="304920" y="5029200"/>
            <a:ext cx="8730000" cy="121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Bottom line: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
 Follow your homework’s instructions. But when you get out in the “real world,” follow the convention of where you work!</a:t>
            </a:r>
            <a:endParaRPr dirty="0"/>
          </a:p>
        </p:txBody>
      </p:sp>
      <p:sp>
        <p:nvSpPr>
          <p:cNvPr id="233" name="CustomShape 3"/>
          <p:cNvSpPr/>
          <p:nvPr/>
        </p:nvSpPr>
        <p:spPr>
          <a:xfrm>
            <a:off x="762120" y="762120"/>
            <a:ext cx="3885840" cy="4114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4"/>
          <p:cNvSpPr/>
          <p:nvPr/>
        </p:nvSpPr>
        <p:spPr>
          <a:xfrm>
            <a:off x="4876920" y="762120"/>
            <a:ext cx="3885840" cy="4114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CustomShape 5"/>
          <p:cNvSpPr/>
          <p:nvPr/>
        </p:nvSpPr>
        <p:spPr>
          <a:xfrm>
            <a:off x="2018520" y="2186280"/>
            <a:ext cx="143244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 panose="02080604020202020204" charset="0"/>
              </a:rPr>
              <a:t>div?</a:t>
            </a:r>
          </a:p>
        </p:txBody>
      </p:sp>
      <p:sp>
        <p:nvSpPr>
          <p:cNvPr id="236" name="CustomShape 6"/>
          <p:cNvSpPr/>
          <p:nvPr/>
        </p:nvSpPr>
        <p:spPr>
          <a:xfrm>
            <a:off x="5656320" y="2191320"/>
            <a:ext cx="275220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 panose="02080604020202020204" charset="0"/>
              </a:rPr>
              <a:t>Section?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Chrome Developer Tools (Inspector)</a:t>
            </a:r>
            <a:endParaRPr dirty="0"/>
          </a:p>
        </p:txBody>
      </p:sp>
      <p:sp>
        <p:nvSpPr>
          <p:cNvPr id="243" name="CustomShape 2"/>
          <p:cNvSpPr/>
          <p:nvPr/>
        </p:nvSpPr>
        <p:spPr>
          <a:xfrm>
            <a:off x="457200" y="828000"/>
            <a:ext cx="3352320" cy="509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This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is one of the most frequent tools you will use in web development.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 It allows you to truly debug your web designs.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Start using it!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44" name="Picture 13"/>
          <p:cNvPicPr/>
          <p:nvPr/>
        </p:nvPicPr>
        <p:blipFill>
          <a:blip r:embed="rId2"/>
          <a:stretch>
            <a:fillRect/>
          </a:stretch>
        </p:blipFill>
        <p:spPr>
          <a:xfrm>
            <a:off x="3942000" y="954360"/>
            <a:ext cx="4961520" cy="49665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680" y="990720"/>
            <a:ext cx="9138960" cy="38811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6" name="CustomShape 1"/>
          <p:cNvSpPr/>
          <p:nvPr/>
        </p:nvSpPr>
        <p:spPr>
          <a:xfrm>
            <a:off x="116640" y="5181480"/>
            <a:ext cx="8915040" cy="65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You can edit any page’s HTML </a:t>
            </a:r>
            <a:r>
              <a:rPr lang="en-US" sz="2000" b="1" dirty="0">
                <a:solidFill>
                  <a:srgbClr val="000000"/>
                </a:solidFill>
                <a:latin typeface="Arial" panose="02080604020202020204" charset="0"/>
              </a:rPr>
              <a:t>and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CSS with Chrome Developer Tools.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Plus, you’ll see your results instantly. </a:t>
            </a:r>
            <a:endParaRPr dirty="0"/>
          </a:p>
        </p:txBody>
      </p:sp>
      <p:sp>
        <p:nvSpPr>
          <p:cNvPr id="247" name="CustomShape 2"/>
          <p:cNvSpPr/>
          <p:nvPr/>
        </p:nvSpPr>
        <p:spPr>
          <a:xfrm>
            <a:off x="304920" y="97920"/>
            <a:ext cx="6933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Modifying Sites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Typography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Typography is Huge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946058"/>
            <a:ext cx="8405813" cy="4238028"/>
          </a:xfrm>
          <a:prstGeom prst="rect">
            <a:avLst/>
          </a:prstGeom>
        </p:spPr>
      </p:pic>
      <p:sp>
        <p:nvSpPr>
          <p:cNvPr id="7" name="Shape 70"/>
          <p:cNvSpPr txBox="1"/>
          <p:nvPr/>
        </p:nvSpPr>
        <p:spPr>
          <a:xfrm>
            <a:off x="304800" y="5226499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Typography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can play a huge role in the visual aesthetic and emotional identity of a webpage.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Typographic Properties</a:t>
            </a:r>
          </a:p>
        </p:txBody>
      </p:sp>
      <p:sp>
        <p:nvSpPr>
          <p:cNvPr id="8" name="Shape 70"/>
          <p:cNvSpPr txBox="1"/>
          <p:nvPr/>
        </p:nvSpPr>
        <p:spPr>
          <a:xfrm>
            <a:off x="409304" y="783753"/>
            <a:ext cx="8610599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Line Height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Distance between lines of text on a page (Golden Ratio of 1.5x font).</a:t>
            </a:r>
          </a:p>
          <a:p>
            <a:endParaRPr lang="en-US" sz="18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Font-Size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Actual size of lettering. Should be at least 16 </a:t>
            </a:r>
            <a:r>
              <a:rPr lang="en-US" sz="1800" dirty="0" err="1">
                <a:latin typeface="Arial" panose="02080604020202020204" charset="0"/>
                <a:cs typeface="Arial" panose="02080604020202020204" charset="0"/>
              </a:rPr>
              <a:t>px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 on modern pages.</a:t>
            </a: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  <a:hlinkClick r:id="rId3"/>
              </a:rPr>
              <a:t>https://www.smashingmagazine.com/2011/10/16-pixels-body-copy-anything-less-costly-mistake</a:t>
            </a: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Line Length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Not a CSS property but rather a standard. Should be about 50-75 characters per line on a desktop .</a:t>
            </a: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  <a:hlinkClick r:id="rId4"/>
              </a:rPr>
              <a:t>http://baymard.com/blog/line-length-readability</a:t>
            </a: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Letter Spacing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Spacing between individual letters—try to avoid cramping.</a:t>
            </a: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Sans-Serif vs Serif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Sans-serif are fonts sans their serifs—no tails. They’re easier to read online.</a:t>
            </a: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/>
            </a: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/>
            </a: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endParaRPr lang="en-US" sz="1800" b="1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Feedback</a:t>
            </a:r>
          </a:p>
        </p:txBody>
      </p:sp>
      <p:sp>
        <p:nvSpPr>
          <p:cNvPr id="136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Things I’ve noticed people doing </a:t>
            </a:r>
            <a:r>
              <a:rPr lang="en-US" sz="2200" b="1" i="1" u="sng" strike="noStrike" dirty="0">
                <a:solidFill>
                  <a:srgbClr val="000000"/>
                </a:solidFill>
                <a:latin typeface="Arial" panose="02080604020202020204" charset="0"/>
              </a:rPr>
              <a:t>incredibly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well: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All of you are handling an enormous volume of information. 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All of you are asking the right questions.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You notice the right details.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You all help each other out.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And, most importantly, you are </a:t>
            </a: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figuring out things on your own. </a:t>
            </a:r>
            <a:endParaRPr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Line Height vs Fonts</a:t>
            </a:r>
          </a:p>
        </p:txBody>
      </p:sp>
      <p:pic>
        <p:nvPicPr>
          <p:cNvPr id="6" name="Picture 4" descr="http://i.stack.imgur.com/wZta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914400"/>
            <a:ext cx="8526007" cy="440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Serif vs Sans Serif</a:t>
            </a:r>
          </a:p>
        </p:txBody>
      </p:sp>
      <p:pic>
        <p:nvPicPr>
          <p:cNvPr id="9" name="Picture 2" descr="http://cdncms.fonts.net/images/6bff0c2cdbbcca14/A.SerifSansPri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703949"/>
            <a:ext cx="8701095" cy="481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70"/>
          <p:cNvSpPr txBox="1"/>
          <p:nvPr/>
        </p:nvSpPr>
        <p:spPr>
          <a:xfrm>
            <a:off x="304800" y="5518557"/>
            <a:ext cx="8610599" cy="95844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Serif fonts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include small lines attached to the end strokes of letters.</a:t>
            </a:r>
          </a:p>
          <a:p>
            <a:pPr algn="ctr"/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Sans-Serif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(without serif) do not include such strokes.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80604020202020204" charset="0"/>
                <a:ea typeface="Roboto"/>
                <a:cs typeface="Arial" panose="02080604020202020204" charset="0"/>
              </a:rPr>
              <a:t>Assignment</a:t>
            </a:r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Create a block of text using a Lorem Ipsum Generator. Incorporate it into an HTML Document. </a:t>
            </a:r>
          </a:p>
          <a:p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Then use CSS styling to modify the:</a:t>
            </a:r>
          </a:p>
          <a:p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Font-family</a:t>
            </a: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Font-size</a:t>
            </a: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Font-weight</a:t>
            </a: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Line-height</a:t>
            </a: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smtClean="0">
                <a:latin typeface="Arial" panose="02080604020202020204" charset="0"/>
                <a:ea typeface="Roboto"/>
                <a:cs typeface="Arial" panose="02080604020202020204" charset="0"/>
              </a:rPr>
              <a:t>Letter-spacing</a:t>
            </a:r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Google Fonts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995747"/>
            <a:ext cx="8401050" cy="4692408"/>
          </a:xfrm>
          <a:prstGeom prst="rect">
            <a:avLst/>
          </a:prstGeom>
        </p:spPr>
      </p:pic>
      <p:sp>
        <p:nvSpPr>
          <p:cNvPr id="10" name="Shape 70"/>
          <p:cNvSpPr txBox="1"/>
          <p:nvPr/>
        </p:nvSpPr>
        <p:spPr>
          <a:xfrm>
            <a:off x="304800" y="5818053"/>
            <a:ext cx="8610599" cy="77918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You can easily incorporate Google’s custom fonts.</a:t>
            </a: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Google Fonts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Assignment: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Create (or re-use) an HTML Document of your choosing and then incorporate 2-3 custom Google fonts into the page. 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Bonus: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If you finish early, read about Font Awesome icons and see if you can figure out how to incorporate one onto your page. 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Shape 1"/>
          <p:cNvSpPr txBox="1"/>
          <p:nvPr/>
        </p:nvSpPr>
        <p:spPr>
          <a:xfrm>
            <a:off x="403126" y="2915862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x-none" sz="4100" b="1" i="1" strike="noStrike" dirty="0">
                <a:solidFill>
                  <a:srgbClr val="FFFFFF"/>
                </a:solidFill>
                <a:latin typeface="Arial" panose="02080604020202020204" charset="0"/>
              </a:rPr>
              <a:t>LUNCH </a:t>
            </a:r>
            <a:r>
              <a:rPr lang="x-none" sz="4100" b="1" i="1" strike="noStrike" dirty="0" smtClean="0">
                <a:solidFill>
                  <a:srgbClr val="FFFFFF"/>
                </a:solidFill>
                <a:latin typeface="Arial" panose="02080604020202020204" charset="0"/>
              </a:rPr>
              <a:t>(</a:t>
            </a:r>
            <a:r>
              <a:rPr lang="en-US" sz="4100" b="1" i="1" strike="noStrike" dirty="0" smtClean="0">
                <a:solidFill>
                  <a:srgbClr val="FFFFFF"/>
                </a:solidFill>
                <a:latin typeface="Arial" panose="02080604020202020204" charset="0"/>
              </a:rPr>
              <a:t>40</a:t>
            </a:r>
            <a:r>
              <a:rPr lang="x-none" sz="4100" b="1" i="1" strike="noStrike" dirty="0" smtClean="0">
                <a:solidFill>
                  <a:srgbClr val="FFFFFF"/>
                </a:solidFill>
                <a:latin typeface="Arial" panose="02080604020202020204" charset="0"/>
              </a:rPr>
              <a:t>mins)</a:t>
            </a:r>
            <a:r>
              <a:rPr lang="en-US" sz="4100" b="1" i="1" dirty="0">
                <a:solidFill>
                  <a:srgbClr val="FFFFFF"/>
                </a:solidFill>
                <a:latin typeface="Arial" panose="02080604020202020204" charset="0"/>
              </a:rPr>
              <a:t> </a:t>
            </a:r>
            <a:r>
              <a:rPr lang="en-US" sz="4100" b="1" i="1" dirty="0" smtClean="0">
                <a:solidFill>
                  <a:srgbClr val="FFFFFF"/>
                </a:solidFill>
                <a:latin typeface="Arial" panose="02080604020202020204" charset="0"/>
              </a:rPr>
              <a:t>Back at Noon!</a:t>
            </a:r>
            <a:endParaRPr lang="x-non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Classes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9" y="990600"/>
            <a:ext cx="4310743" cy="51149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Shape 70"/>
          <p:cNvSpPr txBox="1"/>
          <p:nvPr/>
        </p:nvSpPr>
        <p:spPr>
          <a:xfrm>
            <a:off x="409305" y="783753"/>
            <a:ext cx="3857896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CSS has keywords that can be added to selectors. These highlight the </a:t>
            </a:r>
            <a:r>
              <a:rPr lang="en-US" sz="1800" b="1" u="sng" dirty="0">
                <a:latin typeface="Arial" panose="02080604020202020204" charset="0"/>
                <a:cs typeface="Arial" panose="02080604020202020204" charset="0"/>
              </a:rPr>
              <a:t>special states</a:t>
            </a:r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 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of the selected element.</a:t>
            </a: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Great example: CSS can hook onto the specific moment when a link is </a:t>
            </a:r>
            <a:r>
              <a:rPr lang="en-US" sz="1800" b="1" u="sng" dirty="0">
                <a:latin typeface="Arial" panose="02080604020202020204" charset="0"/>
                <a:cs typeface="Arial" panose="02080604020202020204" charset="0"/>
              </a:rPr>
              <a:t>hovered over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 using the </a:t>
            </a:r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:hover 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pseudo-class. </a:t>
            </a: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Complete list of pseudo-classes found here: 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  <a:hlinkClick r:id="rId4"/>
              </a:rPr>
              <a:t>https://developer.mozilla.org/en-US/docs/Web/CSS/Pseudo-classes</a:t>
            </a: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with Various States</a:t>
            </a:r>
          </a:p>
        </p:txBody>
      </p:sp>
      <p:pic>
        <p:nvPicPr>
          <p:cNvPr id="7" name="Picture 2" descr="https://developers.google.com/web/fundamentals/design-and-ui/input/touch/images/button-stat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6360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A Few Admin Things…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Instructor: Demo </a:t>
            </a:r>
          </a:p>
          <a:p>
            <a:r>
              <a:rPr lang="en-US" sz="3600" i="1" dirty="0">
                <a:latin typeface="Arial" panose="02080604020202020204" charset="0"/>
                <a:ea typeface="Roboto"/>
                <a:cs typeface="Arial" panose="02080604020202020204" charset="0"/>
              </a:rPr>
              <a:t>(Button.html | 3-Pseudoclass)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Assignment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Create a series of links and modify the pseudo-classes associated with their Default, Active, Hover and Focus States.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Bonus</a:t>
            </a:r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: 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If you finish early, incorporate a pseudo-class we haven’t covered in your page. Then read about “pseudo-elements” and try to incorporate one as well.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CSS Hacking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624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How You (Probably) Feel About CSS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9589BC9A-0F64-4B37-8581-2481B2E59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535" y="805426"/>
            <a:ext cx="5663682" cy="54630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Revelation…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u="sng" dirty="0">
                <a:latin typeface="Arial" panose="02080604020202020204" charset="0"/>
                <a:ea typeface="Roboto"/>
                <a:cs typeface="Arial" panose="02080604020202020204" charset="0"/>
              </a:rPr>
              <a:t>There is a better way!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Where’s the CSS? (Instructor Demo)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Quick Activity: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With those closest to you, take a close look at the Bootstrap-powered HTML document I just sent you. 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Be prepared to answer the following two questions: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Where does this HTML document draw its styles from?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How does our browser know which HTML element to style, and in which way? (ex: button face or background banner)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i="1" dirty="0">
                <a:latin typeface="Arial" panose="02080604020202020204" charset="0"/>
                <a:ea typeface="Roboto"/>
                <a:cs typeface="Arial" panose="02080604020202020204" charset="0"/>
              </a:rPr>
              <a:t>HINT: Think about how Google Fonts work.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/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b="1">
                <a:latin typeface="Arial" panose="02080604020202020204" charset="0"/>
                <a:cs typeface="Arial" panose="02080604020202020204" charset="0"/>
              </a:rPr>
              <a:t>External CSS Link</a:t>
            </a:r>
            <a:endParaRPr lang="en-US" b="1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/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sz="2300" b="1" dirty="0">
                <a:latin typeface="Arial" panose="02080604020202020204" charset="0"/>
                <a:cs typeface="Arial" panose="02080604020202020204" charset="0"/>
              </a:rPr>
              <a:t>Pre-Defined CSS Class (ex: “</a:t>
            </a:r>
            <a:r>
              <a:rPr lang="en-US" sz="2300" b="1" dirty="0" err="1">
                <a:latin typeface="Arial" panose="02080604020202020204" charset="0"/>
                <a:cs typeface="Arial" panose="02080604020202020204" charset="0"/>
              </a:rPr>
              <a:t>Jumbotron</a:t>
            </a:r>
            <a:r>
              <a:rPr lang="en-US" sz="2300" b="1" dirty="0">
                <a:latin typeface="Arial" panose="02080604020202020204" charset="0"/>
                <a:cs typeface="Arial" panose="02080604020202020204" charset="0"/>
              </a:rPr>
              <a:t>”)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class=“</a:t>
            </a:r>
            <a:r>
              <a:rPr lang="en-US" b="1" dirty="0" err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jumbotron</a:t>
            </a:r>
            <a:r>
              <a:rPr lang="en-US" b="1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Deal!!!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Using Bootstrap, </a:t>
            </a:r>
          </a:p>
          <a:p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we have </a:t>
            </a:r>
            <a:r>
              <a:rPr lang="en-US" sz="3600" b="1" i="1" u="sng" dirty="0">
                <a:latin typeface="Arial" panose="02080604020202020204" charset="0"/>
                <a:ea typeface="Roboto"/>
                <a:cs typeface="Arial" panose="02080604020202020204" charset="0"/>
              </a:rPr>
              <a:t>PRE-DEFINED</a:t>
            </a:r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 CSS Styles.</a:t>
            </a:r>
          </a:p>
        </p:txBody>
      </p:sp>
      <p:pic>
        <p:nvPicPr>
          <p:cNvPr id="7170" name="Picture 2" descr="http://cdn.meme.am/instances/400x/576050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50" y="10668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is Due!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152400" y="5146872"/>
            <a:ext cx="8839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80604020202020204" charset="0"/>
                <a:ea typeface="Roboto"/>
                <a:cs typeface="Arial" panose="02080604020202020204" charset="0"/>
              </a:rPr>
              <a:t>Don’t forget to submit both the GitHub and GitHub Pages links!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13" y="1032072"/>
            <a:ext cx="6636774" cy="411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Bootstrap?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Definition</a:t>
            </a:r>
          </a:p>
        </p:txBody>
      </p:sp>
      <p:sp>
        <p:nvSpPr>
          <p:cNvPr id="9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80604020202020204" charset="0"/>
                <a:cs typeface="Arial" panose="02080604020202020204" charset="0"/>
              </a:rPr>
              <a:t>Twitter Bootstrap </a:t>
            </a:r>
            <a:r>
              <a:rPr lang="en-US" dirty="0">
                <a:latin typeface="Arial" panose="02080604020202020204" charset="0"/>
                <a:cs typeface="Arial" panose="02080604020202020204" charset="0"/>
              </a:rPr>
              <a:t>is a free collection of tools for creating websites and web applications. </a:t>
            </a:r>
          </a:p>
          <a:p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dirty="0">
                <a:latin typeface="Arial" panose="02080604020202020204" charset="0"/>
                <a:cs typeface="Arial" panose="02080604020202020204" charset="0"/>
              </a:rPr>
              <a:t>It comes with a pre-built design template for typography, forms, buttons, navigation, UI elements and JavaScript.</a:t>
            </a:r>
          </a:p>
          <a:p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dirty="0">
                <a:latin typeface="Arial" panose="02080604020202020204" charset="0"/>
                <a:cs typeface="Arial" panose="02080604020202020204" charset="0"/>
              </a:rPr>
              <a:t>Documentation here: </a:t>
            </a:r>
            <a:r>
              <a:rPr lang="en-US" dirty="0">
                <a:latin typeface="Arial" panose="02080604020202020204" charset="0"/>
                <a:cs typeface="Arial" panose="02080604020202020204" charset="0"/>
                <a:hlinkClick r:id="rId3"/>
              </a:rPr>
              <a:t>http://getbootstrap.com/</a:t>
            </a:r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endParaRPr lang="en-US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10" name="Picture 2" descr="http://media02.hongkiat.com/twitter-bootstrap/twitter-bootstra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495800"/>
            <a:ext cx="2833255" cy="158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xample of a webpage using Bootstrap frame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501051"/>
            <a:ext cx="3069589" cy="15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Why Use Bootstrap?</a:t>
            </a: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/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Reason #1: UI Kit</a:t>
            </a:r>
          </a:p>
          <a:p>
            <a:endParaRPr lang="en-US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dirty="0">
                <a:latin typeface="Arial" panose="02080604020202020204" charset="0"/>
                <a:cs typeface="Arial" panose="02080604020202020204" charset="0"/>
              </a:rPr>
              <a:t>Familiarize yourself with the UI features it offers via the documentation.</a:t>
            </a:r>
          </a:p>
          <a:p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dirty="0">
                <a:latin typeface="Arial" panose="02080604020202020204" charset="0"/>
                <a:cs typeface="Arial" panose="02080604020202020204" charset="0"/>
              </a:rPr>
              <a:t>Once Bootstrap is active, you can simply copy snippets from the documentation to save yourself major time of creating elements yourself.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/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80604020202020204" charset="0"/>
              <a:buNone/>
            </a:pP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Reason #2: Mobile Responsiveness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One of the most compelling reasons to use Bootstrap is the default </a:t>
            </a:r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mobile-responsive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quality it provides.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7" name="Content Placeholder 2"/>
          <p:cNvSpPr txBox="1"/>
          <p:nvPr/>
        </p:nvSpPr>
        <p:spPr>
          <a:xfrm>
            <a:off x="152400" y="1093560"/>
            <a:ext cx="2968070" cy="34591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sz="3200" b="1" u="sng" dirty="0">
                <a:latin typeface="Arial" panose="02080604020202020204" charset="0"/>
                <a:cs typeface="Arial" panose="02080604020202020204" charset="0"/>
              </a:rPr>
              <a:t>HTML Alone</a:t>
            </a:r>
            <a:endParaRPr lang="en-US" sz="3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Like writing papers in “Notepad.” </a:t>
            </a: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Can only write unformatted text</a:t>
            </a:r>
            <a:r>
              <a:rPr lang="en-US" dirty="0">
                <a:latin typeface="Arial" panose="02080604020202020204" charset="0"/>
                <a:cs typeface="Arial" panose="02080604020202020204" charset="0"/>
              </a:rPr>
              <a:t>. </a:t>
            </a:r>
          </a:p>
        </p:txBody>
      </p:sp>
      <p:sp>
        <p:nvSpPr>
          <p:cNvPr id="10" name="Content Placeholder 2"/>
          <p:cNvSpPr txBox="1"/>
          <p:nvPr/>
        </p:nvSpPr>
        <p:spPr>
          <a:xfrm>
            <a:off x="2833255" y="1093560"/>
            <a:ext cx="32627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HTML / CSS</a:t>
            </a: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Like writing papers in Microsoft Word.</a:t>
            </a:r>
          </a:p>
          <a:p>
            <a:endParaRPr lang="en-US" sz="1800" b="1" u="sng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Can format text, page settings, alignment, etc. based on “highlighting” and menu options.   </a:t>
            </a:r>
            <a:r>
              <a:rPr lang="en-US" sz="1800" b="1" u="sng" dirty="0">
                <a:latin typeface="Arial" panose="02080604020202020204" charset="0"/>
                <a:cs typeface="Arial" panose="0208060402020202020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4572000"/>
            <a:ext cx="1281261" cy="128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745" y="4738380"/>
            <a:ext cx="1135526" cy="111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 txBox="1"/>
          <p:nvPr/>
        </p:nvSpPr>
        <p:spPr>
          <a:xfrm>
            <a:off x="5954485" y="1096279"/>
            <a:ext cx="3200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Font typeface="Arial" panose="02080604020202020204" charset="0"/>
              <a:buNone/>
            </a:pPr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HTML / CSS &amp; Bootstrap </a:t>
            </a:r>
          </a:p>
          <a:p>
            <a:r>
              <a:rPr lang="en-US" sz="1900" dirty="0">
                <a:latin typeface="Arial" panose="02080604020202020204" charset="0"/>
                <a:cs typeface="Arial" panose="02080604020202020204" charset="0"/>
              </a:rPr>
              <a:t>Like writing papers in Microsoft Word with a </a:t>
            </a:r>
            <a:r>
              <a:rPr lang="en-US" sz="1900" b="1" u="sng" dirty="0">
                <a:latin typeface="Arial" panose="02080604020202020204" charset="0"/>
                <a:cs typeface="Arial" panose="02080604020202020204" charset="0"/>
              </a:rPr>
              <a:t>prebuilt template.</a:t>
            </a:r>
          </a:p>
          <a:p>
            <a:endParaRPr lang="en-US" sz="1900" b="1" u="sng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900" dirty="0">
                <a:latin typeface="Arial" panose="02080604020202020204" charset="0"/>
                <a:cs typeface="Arial" panose="02080604020202020204" charset="0"/>
              </a:rPr>
              <a:t>You can still customize, but now have a pre-built style and aesthetic look.</a:t>
            </a:r>
            <a:endParaRPr lang="en-US" sz="1900" b="1" u="sng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14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793" y="4703608"/>
            <a:ext cx="1145572" cy="11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thr7.com/wp-content/uploads/2014/11/free-report-cover-page-template-download-hrkr8daj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784192"/>
            <a:ext cx="685800" cy="88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HTML / CSS / Bootstrap Analogy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Bootstrap Features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Components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523" y="872994"/>
            <a:ext cx="6501244" cy="415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Content Placeholder 2"/>
          <p:cNvSpPr txBox="1"/>
          <p:nvPr/>
        </p:nvSpPr>
        <p:spPr>
          <a:xfrm>
            <a:off x="367145" y="5334000"/>
            <a:ext cx="8382000" cy="2087563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Bootstrap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offers a wide range of components that you should consider including in your next web projects. Flip through the documentation and incorporate elements you see fit.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</a:t>
            </a:r>
            <a:r>
              <a:rPr lang="en-US" sz="2400" b="1" dirty="0" err="1">
                <a:latin typeface="Arial" panose="02080604020202020204" charset="0"/>
                <a:cs typeface="Arial" panose="02080604020202020204" charset="0"/>
              </a:rPr>
              <a:t>Nav</a:t>
            </a:r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 Bars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78" y="1905000"/>
            <a:ext cx="8205788" cy="434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4"/>
          <a:stretch>
            <a:fillRect/>
          </a:stretch>
        </p:blipFill>
        <p:spPr bwMode="auto">
          <a:xfrm>
            <a:off x="0" y="914400"/>
            <a:ext cx="9130144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147605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</a:t>
            </a:r>
            <a:r>
              <a:rPr lang="en-US" sz="2400" b="1" dirty="0" err="1">
                <a:latin typeface="Arial" panose="02080604020202020204" charset="0"/>
                <a:cs typeface="Arial" panose="02080604020202020204" charset="0"/>
              </a:rPr>
              <a:t>Jumbotron</a:t>
            </a:r>
            <a:endParaRPr lang="en-US" sz="2400" b="1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0"/>
          <a:stretch>
            <a:fillRect/>
          </a:stretch>
        </p:blipFill>
        <p:spPr bwMode="auto">
          <a:xfrm>
            <a:off x="57150" y="1066800"/>
            <a:ext cx="9029700" cy="365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00600"/>
            <a:ext cx="7681763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-25924" y="476302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Glyphs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226" y="885825"/>
            <a:ext cx="6465806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04800" y="551103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479" y="5499367"/>
            <a:ext cx="5829300" cy="381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#1 – Pace is Fast!!!</a:t>
            </a:r>
          </a:p>
        </p:txBody>
      </p:sp>
      <p:pic>
        <p:nvPicPr>
          <p:cNvPr id="5" name="Picture 6" descr="http://www.lolroflmao.com/wp-content/uploads/2011/11/Has-been-studying-his-subject-for-30-years-Assumes-you-will-understand-it-after-3-class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93564"/>
            <a:ext cx="7822383" cy="52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Table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2667000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990600"/>
            <a:ext cx="79819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110329"/>
            <a:ext cx="4572000" cy="31627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Form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26" y="3118870"/>
            <a:ext cx="5826772" cy="304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98" y="747991"/>
            <a:ext cx="6034087" cy="228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41198" y="3129297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Instructor: Demo </a:t>
            </a:r>
          </a:p>
          <a:p>
            <a:r>
              <a:rPr lang="en-US" sz="2800" i="1" dirty="0">
                <a:latin typeface="Arial" panose="02080604020202020204" charset="0"/>
                <a:ea typeface="Roboto"/>
                <a:cs typeface="Arial" panose="02080604020202020204" charset="0"/>
              </a:rPr>
              <a:t>(BootstrapButtons.html | 5-BootstrapDemo)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80604020202020204" charset="0"/>
                <a:ea typeface="Roboto"/>
                <a:cs typeface="Arial" panose="02080604020202020204" charset="0"/>
              </a:rPr>
              <a:t>Activity:</a:t>
            </a:r>
          </a:p>
          <a:p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Working with someone closest to you:</a:t>
            </a:r>
          </a:p>
          <a:p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Navigate to the Twitter Bootstrap website.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Then copy the link to the Bootstrap CSS file into one of your old HTML files.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Look through the Bootstrap CSS or Components list and incorporate at least three Bootstrap elements onto your page.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Slack a screenshot of your page to </a:t>
            </a:r>
            <a:r>
              <a:rPr lang="en-US" sz="2000" dirty="0" smtClean="0">
                <a:latin typeface="Arial" panose="02080604020202020204" charset="0"/>
                <a:ea typeface="Roboto"/>
                <a:cs typeface="Arial" panose="02080604020202020204" charset="0"/>
              </a:rPr>
              <a:t>the #</a:t>
            </a:r>
            <a:r>
              <a:rPr lang="en-US" sz="2000" dirty="0" err="1" smtClean="0">
                <a:latin typeface="Arial" panose="02080604020202020204" charset="0"/>
                <a:ea typeface="Roboto"/>
                <a:cs typeface="Arial" panose="02080604020202020204" charset="0"/>
              </a:rPr>
              <a:t>coding_bootcamp</a:t>
            </a:r>
            <a:r>
              <a:rPr lang="en-US" sz="2000" dirty="0" smtClean="0">
                <a:latin typeface="Arial" panose="02080604020202020204" charset="0"/>
                <a:ea typeface="Roboto"/>
                <a:cs typeface="Arial" panose="02080604020202020204" charset="0"/>
              </a:rPr>
              <a:t> channel </a:t>
            </a:r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when you finish.</a:t>
            </a:r>
          </a:p>
          <a:p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000" i="1" dirty="0">
                <a:latin typeface="Arial" panose="02080604020202020204" charset="0"/>
                <a:ea typeface="Roboto"/>
                <a:cs typeface="Arial" panose="02080604020202020204" charset="0"/>
              </a:rPr>
              <a:t>Hint: First include a link to Bootstrap’s CSS. Then visit the Bootstrap page on CSS or Components.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Takeaways</a:t>
            </a:r>
          </a:p>
        </p:txBody>
      </p:sp>
      <p:sp>
        <p:nvSpPr>
          <p:cNvPr id="9" name="Content Placeholder 2"/>
          <p:cNvSpPr txBox="1"/>
          <p:nvPr/>
        </p:nvSpPr>
        <p:spPr>
          <a:xfrm>
            <a:off x="457200" y="990600"/>
            <a:ext cx="8077200" cy="53340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By the end of class you should be able to:</a:t>
            </a:r>
          </a:p>
          <a:p>
            <a:pPr marL="0" indent="0">
              <a:buNone/>
            </a:pPr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pPr marL="457200" indent="-457200">
              <a:buFont typeface="Arial" panose="02080604020202020204" charset="0"/>
              <a:buAutoNum type="arabicPeriod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Offer a loose definition of “typography” and a few CSS properties for styling it.</a:t>
            </a:r>
          </a:p>
          <a:p>
            <a:pPr marL="457200" indent="-457200">
              <a:buFont typeface="Arial" panose="02080604020202020204" charset="0"/>
              <a:buAutoNum type="arabicPeriod"/>
            </a:pPr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pPr marL="457200" indent="-457200">
              <a:buFont typeface="Arial" panose="02080604020202020204" charset="0"/>
              <a:buAutoNum type="arabicPeriod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Offer a practical example of using pseudo-classes.</a:t>
            </a:r>
          </a:p>
          <a:p>
            <a:pPr marL="457200" indent="-457200">
              <a:buFont typeface="Arial" panose="02080604020202020204" charset="0"/>
              <a:buAutoNum type="arabicPeriod"/>
            </a:pP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pPr marL="457200" indent="-457200">
              <a:buFont typeface="Arial" panose="02080604020202020204" charset="0"/>
              <a:buAutoNum type="arabicPeriod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Understand </a:t>
            </a:r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generally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 what Twitter Bootstrap is and why pre-defined CSS frameworks are powerful. </a:t>
            </a:r>
          </a:p>
          <a:p>
            <a:pPr marL="457200" indent="-457200">
              <a:buFont typeface="Arial" panose="02080604020202020204" charset="0"/>
              <a:buAutoNum type="arabicPeriod"/>
            </a:pP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pPr marL="457200" indent="-457200">
              <a:buFont typeface="Arial" panose="02080604020202020204" charset="0"/>
              <a:buAutoNum type="arabicPeriod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Know how to incorporate the Twitter Bootstrap style library into your website.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Class… Layout Building!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838199"/>
            <a:ext cx="5638800" cy="5378373"/>
          </a:xfrm>
          <a:prstGeom prst="rect">
            <a:avLst/>
          </a:prstGeom>
        </p:spPr>
      </p:pic>
      <p:sp>
        <p:nvSpPr>
          <p:cNvPr id="6" name="Title 1"/>
          <p:cNvSpPr txBox="1"/>
          <p:nvPr/>
        </p:nvSpPr>
        <p:spPr>
          <a:xfrm>
            <a:off x="6172200" y="1371600"/>
            <a:ext cx="2819400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80604020202020204" charset="0"/>
                <a:ea typeface="+mj-ea"/>
                <a:cs typeface="Arial" panose="02080604020202020204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Questions?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#1 – Pace is Fast!!!</a:t>
            </a:r>
          </a:p>
        </p:txBody>
      </p:sp>
      <p:sp>
        <p:nvSpPr>
          <p:cNvPr id="4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Here’s the reality, the pace of this program </a:t>
            </a:r>
            <a:r>
              <a:rPr lang="en-US" sz="2200" b="1" i="1" u="sng" dirty="0">
                <a:latin typeface="Arial" panose="02080604020202020204" charset="0"/>
                <a:cs typeface="Arial" panose="02080604020202020204" charset="0"/>
              </a:rPr>
              <a:t>is FAST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.</a:t>
            </a: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We could slow down and make it easier – but that wouldn’t prepare you to be developers right out of the program.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Take up the challenge. Try to retain as much as you can. 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Then on your own time (after the program), go back and review the concepts you felt you needed a refresher on. </a:t>
            </a:r>
          </a:p>
          <a:p>
            <a:pPr marL="0" indent="0">
              <a:buNone/>
            </a:pPr>
            <a:endParaRPr lang="en-US" sz="2200" b="1" u="sng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Don’t try to master </a:t>
            </a:r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every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little detail. 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Focus on the big picture and how to find what you need, when you need it.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#1 – Pace is Fast!!!</a:t>
            </a:r>
          </a:p>
        </p:txBody>
      </p:sp>
      <p:sp>
        <p:nvSpPr>
          <p:cNvPr id="4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That said, as instructors and TAs, we are here to help.</a:t>
            </a:r>
          </a:p>
          <a:p>
            <a:pPr marL="0" indent="0">
              <a:buNone/>
            </a:pP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Share your GitHub code as you run into issues. We can let you know if you’re going in the right (or wrong) direction.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Come to office hours! We can help go over old code, offer tips on homework, or just generally give you a pep talk.</a:t>
            </a:r>
          </a:p>
          <a:p>
            <a:pPr marL="0" indent="0">
              <a:buNone/>
            </a:pP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5" name="Picture 2" descr="http://m.memegen.com/ie23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886200"/>
            <a:ext cx="2351728" cy="235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799" y="3886200"/>
            <a:ext cx="58029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Reach out to Student Success if you’d ever like to schedule a 1-on-1 meeting.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1474</TotalTime>
  <Words>1904</Words>
  <Application>Microsoft Macintosh PowerPoint</Application>
  <PresentationFormat>On-screen Show (4:3)</PresentationFormat>
  <Paragraphs>365</Paragraphs>
  <Slides>78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78</vt:i4>
      </vt:variant>
    </vt:vector>
  </HeadingPairs>
  <TitlesOfParts>
    <vt:vector size="93" baseType="lpstr">
      <vt:lpstr>Calibri</vt:lpstr>
      <vt:lpstr>Calibri Light</vt:lpstr>
      <vt:lpstr>DejaVu Sans</vt:lpstr>
      <vt:lpstr>Roboto</vt:lpstr>
      <vt:lpstr>StarSymbol</vt:lpstr>
      <vt:lpstr>Times New Roman</vt:lpstr>
      <vt:lpstr>Arial</vt:lpstr>
      <vt:lpstr>Office Theme</vt:lpstr>
      <vt:lpstr>Office Theme</vt:lpstr>
      <vt:lpstr>Office Theme</vt:lpstr>
      <vt:lpstr>1_Office Theme</vt:lpstr>
      <vt:lpstr>Unbranded</vt:lpstr>
      <vt:lpstr>1_Unbranded</vt:lpstr>
      <vt:lpstr>2_Unbranded</vt:lpstr>
      <vt:lpstr>3_Unbranded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Homework is Due!</vt:lpstr>
      <vt:lpstr>Feedback #1 – Pace is Fast!!!</vt:lpstr>
      <vt:lpstr>PowerPoint Presentation</vt:lpstr>
      <vt:lpstr>PowerPoint Presentation</vt:lpstr>
      <vt:lpstr>PowerPoint Presentation</vt:lpstr>
      <vt:lpstr>PowerPoint Presentation</vt:lpstr>
      <vt:lpstr>Feedback #2 – Books Please?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CSS Typography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PowerPoint Presentation</vt:lpstr>
      <vt:lpstr>Pseudo Styles</vt:lpstr>
      <vt:lpstr>Pseudo Classes</vt:lpstr>
      <vt:lpstr>Button with Various States</vt:lpstr>
      <vt:lpstr>INSTRUCTOR DEMO!</vt:lpstr>
      <vt:lpstr>PowerPoint Presentation</vt:lpstr>
      <vt:lpstr>Beyond CSS Hacking</vt:lpstr>
      <vt:lpstr>PowerPoint Presentation</vt:lpstr>
      <vt:lpstr>A Revelation…</vt:lpstr>
      <vt:lpstr>Where’s the CSS? (Instructor Demo)</vt:lpstr>
      <vt:lpstr>PowerPoint Presentation</vt:lpstr>
      <vt:lpstr>PowerPoint Presentation</vt:lpstr>
      <vt:lpstr>Powered by Bootstrap</vt:lpstr>
      <vt:lpstr>Big Deal!!!</vt:lpstr>
      <vt:lpstr>What is Bootstrap?</vt:lpstr>
      <vt:lpstr>PowerPoint Presentation</vt:lpstr>
      <vt:lpstr>PowerPoint Presentation</vt:lpstr>
      <vt:lpstr>PowerPoint Presentation</vt:lpstr>
      <vt:lpstr>PowerPoint Presentation</vt:lpstr>
      <vt:lpstr>Key Bootstrap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Takeaways</vt:lpstr>
      <vt:lpstr>PowerPoint Presentation</vt:lpstr>
      <vt:lpstr>Next Class… Layout Building!</vt:lpstr>
      <vt:lpstr>Homework #2</vt:lpstr>
      <vt:lpstr>PowerPoint Presentation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David Hallinan</cp:lastModifiedBy>
  <cp:revision>1495</cp:revision>
  <cp:lastPrinted>2017-05-13T15:50:04Z</cp:lastPrinted>
  <dcterms:created xsi:type="dcterms:W3CDTF">2017-05-13T15:50:04Z</dcterms:created>
  <dcterms:modified xsi:type="dcterms:W3CDTF">2018-01-11T01:30:35Z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14</vt:i4>
  </property>
  <property fmtid="{D5CDD505-2E9C-101B-9397-08002B2CF9AE}" pid="4" name="HyperlinksChanged">
    <vt:bool>true</vt:bool>
  </property>
  <property fmtid="{D5CDD505-2E9C-101B-9397-08002B2CF9AE}" pid="5" name="LinksUpToDate">
    <vt:bool>true</vt:bool>
  </property>
  <property fmtid="{D5CDD505-2E9C-101B-9397-08002B2CF9AE}" pid="6" name="MMClips">
    <vt:i4>0</vt:i4>
  </property>
  <property fmtid="{D5CDD505-2E9C-101B-9397-08002B2CF9AE}" pid="7" name="Notes">
    <vt:i4>35</vt:i4>
  </property>
  <property fmtid="{D5CDD505-2E9C-101B-9397-08002B2CF9AE}" pid="8" name="PresentationFormat">
    <vt:lpwstr>On-screen Show (4:3)</vt:lpwstr>
  </property>
  <property fmtid="{D5CDD505-2E9C-101B-9397-08002B2CF9AE}" pid="9" name="ScaleCrop">
    <vt:bool>true</vt:bool>
  </property>
  <property fmtid="{D5CDD505-2E9C-101B-9397-08002B2CF9AE}" pid="10" name="ShareDoc">
    <vt:bool>true</vt:bool>
  </property>
  <property fmtid="{D5CDD505-2E9C-101B-9397-08002B2CF9AE}" pid="11" name="Slides">
    <vt:i4>66</vt:i4>
  </property>
  <property fmtid="{D5CDD505-2E9C-101B-9397-08002B2CF9AE}" pid="12" name="KSOProductBuildVer">
    <vt:lpwstr>1033-10.1.0.5672</vt:lpwstr>
  </property>
</Properties>
</file>